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embeddedFontLst>
    <p:embeddedFont>
      <p:font typeface="OPPOSans B" panose="02010600030101010101" charset="-122"/>
      <p:regular r:id="rId20"/>
    </p:embeddedFont>
    <p:embeddedFont>
      <p:font typeface="OPPOSans H" panose="02010600030101010101" charset="-122"/>
      <p:regular r:id="rId21"/>
    </p:embeddedFont>
    <p:embeddedFont>
      <p:font typeface="OPPOSans L" panose="02010600030101010101" charset="-122"/>
      <p:regular r:id="rId22"/>
    </p:embeddedFont>
    <p:embeddedFont>
      <p:font typeface="OPPOSans R" panose="02010600030101010101" charset="-122"/>
      <p:regular r:id="rId23"/>
    </p:embeddedFont>
    <p:embeddedFont>
      <p:font typeface="Source Han Sans" panose="02010600030101010101" charset="-122"/>
      <p:regular r:id="rId24"/>
    </p:embeddedFont>
    <p:embeddedFont>
      <p:font typeface="Source Han Sans CN Bold" panose="02010600030101010101" charset="-122"/>
      <p:regular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0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 l="2124" t="19545" r="2124" b="5778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-621952" y="5902880"/>
            <a:ext cx="13462438" cy="1783720"/>
          </a:xfrm>
          <a:prstGeom prst="cub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9525" cap="sq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70744" y="701087"/>
            <a:ext cx="10450513" cy="5455826"/>
          </a:xfrm>
          <a:prstGeom prst="roundRect">
            <a:avLst>
              <a:gd name="adj" fmla="val 8636"/>
            </a:avLst>
          </a:prstGeom>
          <a:solidFill>
            <a:schemeClr val="bg1">
              <a:alpha val="55000"/>
            </a:schemeClr>
          </a:solidFill>
          <a:ln w="12700" cap="sq">
            <a:solidFill>
              <a:schemeClr val="bg1">
                <a:alpha val="5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157436" y="934942"/>
            <a:ext cx="9877128" cy="4988116"/>
          </a:xfrm>
          <a:prstGeom prst="roundRect">
            <a:avLst>
              <a:gd name="adj" fmla="val 6229"/>
            </a:avLst>
          </a:prstGeom>
          <a:noFill/>
          <a:ln w="254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998236" y="568977"/>
            <a:ext cx="2195528" cy="52637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440727" y="1338066"/>
            <a:ext cx="3310547" cy="9167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316B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2025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437858" y="2334162"/>
            <a:ext cx="7316284" cy="23219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5300">
                <a:ln w="12700">
                  <a:noFill/>
                </a:ln>
                <a:solidFill>
                  <a:srgbClr val="002FA7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基于潜在语义分析的安卓恶意软件检测研究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108514" y="4815357"/>
            <a:ext cx="2679759" cy="4877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787757" y="4711540"/>
            <a:ext cx="698400" cy="717142"/>
          </a:xfrm>
          <a:prstGeom prst="foldedCorner">
            <a:avLst/>
          </a:prstGeom>
          <a:solidFill>
            <a:schemeClr val="accent2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730153" y="4815357"/>
            <a:ext cx="2679759" cy="4877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409396" y="4711540"/>
            <a:ext cx="698400" cy="717142"/>
          </a:xfrm>
          <a:prstGeom prst="foldedCorner">
            <a:avLst/>
          </a:prstGeom>
          <a:solidFill>
            <a:schemeClr val="accent2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224586" y="4911869"/>
            <a:ext cx="2118472" cy="2947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237D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汇报时间：2025.1.4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947120" y="4858122"/>
            <a:ext cx="379674" cy="411279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552457" y="4857622"/>
            <a:ext cx="412278" cy="412278"/>
          </a:xfrm>
          <a:custGeom>
            <a:avLst/>
            <a:gdLst>
              <a:gd name="connsiteX0" fmla="*/ 666750 w 1333500"/>
              <a:gd name="connsiteY0" fmla="*/ 0 h 1333500"/>
              <a:gd name="connsiteX1" fmla="*/ 0 w 1333500"/>
              <a:gd name="connsiteY1" fmla="*/ 666750 h 1333500"/>
              <a:gd name="connsiteX2" fmla="*/ 666750 w 1333500"/>
              <a:gd name="connsiteY2" fmla="*/ 1333500 h 1333500"/>
              <a:gd name="connsiteX3" fmla="*/ 1333500 w 1333500"/>
              <a:gd name="connsiteY3" fmla="*/ 666750 h 1333500"/>
              <a:gd name="connsiteX4" fmla="*/ 666750 w 1333500"/>
              <a:gd name="connsiteY4" fmla="*/ 0 h 1333500"/>
              <a:gd name="connsiteX5" fmla="*/ 1088517 w 1333500"/>
              <a:gd name="connsiteY5" fmla="*/ 965263 h 1333500"/>
              <a:gd name="connsiteX6" fmla="*/ 723900 w 1333500"/>
              <a:gd name="connsiteY6" fmla="*/ 754571 h 1333500"/>
              <a:gd name="connsiteX7" fmla="*/ 578732 w 1333500"/>
              <a:gd name="connsiteY7" fmla="*/ 724872 h 1333500"/>
              <a:gd name="connsiteX8" fmla="*/ 608432 w 1333500"/>
              <a:gd name="connsiteY8" fmla="*/ 579704 h 1333500"/>
              <a:gd name="connsiteX9" fmla="*/ 617125 w 1333500"/>
              <a:gd name="connsiteY9" fmla="*/ 574548 h 1333500"/>
              <a:gd name="connsiteX10" fmla="*/ 617125 w 1333500"/>
              <a:gd name="connsiteY10" fmla="*/ 332232 h 1333500"/>
              <a:gd name="connsiteX11" fmla="*/ 664750 w 1333500"/>
              <a:gd name="connsiteY11" fmla="*/ 284607 h 1333500"/>
              <a:gd name="connsiteX12" fmla="*/ 712375 w 1333500"/>
              <a:gd name="connsiteY12" fmla="*/ 332232 h 1333500"/>
              <a:gd name="connsiteX13" fmla="*/ 712375 w 1333500"/>
              <a:gd name="connsiteY13" fmla="*/ 572453 h 1333500"/>
              <a:gd name="connsiteX14" fmla="*/ 771525 w 1333500"/>
              <a:gd name="connsiteY14" fmla="*/ 666750 h 1333500"/>
              <a:gd name="connsiteX15" fmla="*/ 768287 w 1333500"/>
              <a:gd name="connsiteY15" fmla="*/ 692372 h 1333500"/>
              <a:gd name="connsiteX16" fmla="*/ 1126617 w 1333500"/>
              <a:gd name="connsiteY16" fmla="*/ 899255 h 1333500"/>
              <a:gd name="connsiteX17" fmla="*/ 1140571 w 1333500"/>
              <a:gd name="connsiteY17" fmla="*/ 951309 h 1333500"/>
              <a:gd name="connsiteX18" fmla="*/ 1088517 w 1333500"/>
              <a:gd name="connsiteY18" fmla="*/ 965263 h 1333500"/>
            </a:gdLst>
            <a:ahLst/>
            <a:cxnLst/>
            <a:rect l="l" t="t" r="r" b="b"/>
            <a:pathLst>
              <a:path w="1333500" h="1333500">
                <a:moveTo>
                  <a:pt x="666750" y="0"/>
                </a:moveTo>
                <a:cubicBezTo>
                  <a:pt x="298514" y="0"/>
                  <a:pt x="0" y="298514"/>
                  <a:pt x="0" y="666750"/>
                </a:cubicBezTo>
                <a:cubicBezTo>
                  <a:pt x="0" y="1034987"/>
                  <a:pt x="298514" y="1333500"/>
                  <a:pt x="666750" y="1333500"/>
                </a:cubicBezTo>
                <a:cubicBezTo>
                  <a:pt x="1034987" y="1333500"/>
                  <a:pt x="1333500" y="1034987"/>
                  <a:pt x="1333500" y="666750"/>
                </a:cubicBezTo>
                <a:cubicBezTo>
                  <a:pt x="1333500" y="298514"/>
                  <a:pt x="1034987" y="0"/>
                  <a:pt x="666750" y="0"/>
                </a:cubicBezTo>
                <a:close/>
                <a:moveTo>
                  <a:pt x="1088517" y="965263"/>
                </a:moveTo>
                <a:lnTo>
                  <a:pt x="723900" y="754571"/>
                </a:lnTo>
                <a:cubicBezTo>
                  <a:pt x="675612" y="786456"/>
                  <a:pt x="610618" y="773160"/>
                  <a:pt x="578732" y="724872"/>
                </a:cubicBezTo>
                <a:cubicBezTo>
                  <a:pt x="546847" y="676583"/>
                  <a:pt x="560144" y="611590"/>
                  <a:pt x="608432" y="579704"/>
                </a:cubicBezTo>
                <a:cubicBezTo>
                  <a:pt x="611245" y="577847"/>
                  <a:pt x="614146" y="576125"/>
                  <a:pt x="617125" y="574548"/>
                </a:cubicBezTo>
                <a:lnTo>
                  <a:pt x="617125" y="332232"/>
                </a:lnTo>
                <a:cubicBezTo>
                  <a:pt x="617125" y="305930"/>
                  <a:pt x="638447" y="284607"/>
                  <a:pt x="664750" y="284607"/>
                </a:cubicBezTo>
                <a:cubicBezTo>
                  <a:pt x="691052" y="284607"/>
                  <a:pt x="712375" y="305930"/>
                  <a:pt x="712375" y="332232"/>
                </a:cubicBezTo>
                <a:lnTo>
                  <a:pt x="712375" y="572453"/>
                </a:lnTo>
                <a:cubicBezTo>
                  <a:pt x="748539" y="589946"/>
                  <a:pt x="771516" y="626577"/>
                  <a:pt x="771525" y="666750"/>
                </a:cubicBezTo>
                <a:cubicBezTo>
                  <a:pt x="771475" y="675389"/>
                  <a:pt x="770388" y="683992"/>
                  <a:pt x="768287" y="692372"/>
                </a:cubicBezTo>
                <a:lnTo>
                  <a:pt x="1126617" y="899255"/>
                </a:lnTo>
                <a:cubicBezTo>
                  <a:pt x="1144848" y="909777"/>
                  <a:pt x="1151096" y="933081"/>
                  <a:pt x="1140571" y="951309"/>
                </a:cubicBezTo>
                <a:cubicBezTo>
                  <a:pt x="1130046" y="969540"/>
                  <a:pt x="1106748" y="975789"/>
                  <a:pt x="1088517" y="96526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3806914" y="4923496"/>
            <a:ext cx="1657577" cy="2714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237D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汇报人：陈治丞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19739144">
            <a:off x="3224867" y="1435009"/>
            <a:ext cx="758046" cy="758046"/>
          </a:xfrm>
          <a:prstGeom prst="star4">
            <a:avLst>
              <a:gd name="adj" fmla="val 11335"/>
            </a:avLst>
          </a:prstGeom>
          <a:solidFill>
            <a:schemeClr val="accent2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18185140">
            <a:off x="10051533" y="4823109"/>
            <a:ext cx="626998" cy="62699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18748891" flipV="1">
            <a:off x="1545505" y="1402564"/>
            <a:ext cx="626998" cy="62699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407330" y="5256097"/>
            <a:ext cx="606241" cy="297751"/>
          </a:xfrm>
          <a:custGeom>
            <a:avLst/>
            <a:gdLst>
              <a:gd name="connsiteX0" fmla="*/ 0 w 606241"/>
              <a:gd name="connsiteY0" fmla="*/ 252032 h 297751"/>
              <a:gd name="connsiteX1" fmla="*/ 606241 w 606241"/>
              <a:gd name="connsiteY1" fmla="*/ 252032 h 297751"/>
              <a:gd name="connsiteX2" fmla="*/ 606241 w 606241"/>
              <a:gd name="connsiteY2" fmla="*/ 297751 h 297751"/>
              <a:gd name="connsiteX3" fmla="*/ 0 w 606241"/>
              <a:gd name="connsiteY3" fmla="*/ 297751 h 297751"/>
              <a:gd name="connsiteX4" fmla="*/ 1 w 606241"/>
              <a:gd name="connsiteY4" fmla="*/ 126016 h 297751"/>
              <a:gd name="connsiteX5" fmla="*/ 429874 w 606241"/>
              <a:gd name="connsiteY5" fmla="*/ 126016 h 297751"/>
              <a:gd name="connsiteX6" fmla="*/ 429874 w 606241"/>
              <a:gd name="connsiteY6" fmla="*/ 171735 h 297751"/>
              <a:gd name="connsiteX7" fmla="*/ 1 w 606241"/>
              <a:gd name="connsiteY7" fmla="*/ 171735 h 297751"/>
              <a:gd name="connsiteX8" fmla="*/ 1 w 606241"/>
              <a:gd name="connsiteY8" fmla="*/ 0 h 297751"/>
              <a:gd name="connsiteX9" fmla="*/ 429874 w 606241"/>
              <a:gd name="connsiteY9" fmla="*/ 0 h 297751"/>
              <a:gd name="connsiteX10" fmla="*/ 429874 w 606241"/>
              <a:gd name="connsiteY10" fmla="*/ 45719 h 297751"/>
              <a:gd name="connsiteX11" fmla="*/ 1 w 606241"/>
              <a:gd name="connsiteY11" fmla="*/ 45719 h 297751"/>
            </a:gdLst>
            <a:ahLst/>
            <a:cxnLst/>
            <a:rect l="l" t="t" r="r" b="b"/>
            <a:pathLst>
              <a:path w="606241" h="297751">
                <a:moveTo>
                  <a:pt x="0" y="252032"/>
                </a:moveTo>
                <a:lnTo>
                  <a:pt x="606241" y="252032"/>
                </a:lnTo>
                <a:lnTo>
                  <a:pt x="606241" y="297751"/>
                </a:lnTo>
                <a:lnTo>
                  <a:pt x="0" y="297751"/>
                </a:lnTo>
                <a:close/>
                <a:moveTo>
                  <a:pt x="1" y="126016"/>
                </a:moveTo>
                <a:lnTo>
                  <a:pt x="429874" y="126016"/>
                </a:lnTo>
                <a:lnTo>
                  <a:pt x="429874" y="171735"/>
                </a:lnTo>
                <a:lnTo>
                  <a:pt x="1" y="171735"/>
                </a:lnTo>
                <a:close/>
                <a:moveTo>
                  <a:pt x="1" y="0"/>
                </a:moveTo>
                <a:lnTo>
                  <a:pt x="429874" y="0"/>
                </a:lnTo>
                <a:lnTo>
                  <a:pt x="429874" y="45719"/>
                </a:lnTo>
                <a:lnTo>
                  <a:pt x="1" y="45719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 flipV="1">
            <a:off x="10171004" y="1276788"/>
            <a:ext cx="606241" cy="297751"/>
          </a:xfrm>
          <a:custGeom>
            <a:avLst/>
            <a:gdLst>
              <a:gd name="connsiteX0" fmla="*/ 429874 w 606241"/>
              <a:gd name="connsiteY0" fmla="*/ 45719 h 297751"/>
              <a:gd name="connsiteX1" fmla="*/ 1 w 606241"/>
              <a:gd name="connsiteY1" fmla="*/ 45719 h 297751"/>
              <a:gd name="connsiteX2" fmla="*/ 1 w 606241"/>
              <a:gd name="connsiteY2" fmla="*/ 0 h 297751"/>
              <a:gd name="connsiteX3" fmla="*/ 429874 w 606241"/>
              <a:gd name="connsiteY3" fmla="*/ 0 h 297751"/>
              <a:gd name="connsiteX4" fmla="*/ 429874 w 606241"/>
              <a:gd name="connsiteY4" fmla="*/ 171735 h 297751"/>
              <a:gd name="connsiteX5" fmla="*/ 1 w 606241"/>
              <a:gd name="connsiteY5" fmla="*/ 171735 h 297751"/>
              <a:gd name="connsiteX6" fmla="*/ 1 w 606241"/>
              <a:gd name="connsiteY6" fmla="*/ 126016 h 297751"/>
              <a:gd name="connsiteX7" fmla="*/ 429874 w 606241"/>
              <a:gd name="connsiteY7" fmla="*/ 126016 h 297751"/>
              <a:gd name="connsiteX8" fmla="*/ 606241 w 606241"/>
              <a:gd name="connsiteY8" fmla="*/ 297751 h 297751"/>
              <a:gd name="connsiteX9" fmla="*/ 0 w 606241"/>
              <a:gd name="connsiteY9" fmla="*/ 297751 h 297751"/>
              <a:gd name="connsiteX10" fmla="*/ 0 w 606241"/>
              <a:gd name="connsiteY10" fmla="*/ 252032 h 297751"/>
              <a:gd name="connsiteX11" fmla="*/ 606241 w 606241"/>
              <a:gd name="connsiteY11" fmla="*/ 252032 h 297751"/>
            </a:gdLst>
            <a:ahLst/>
            <a:cxnLst/>
            <a:rect l="l" t="t" r="r" b="b"/>
            <a:pathLst>
              <a:path w="606241" h="297751">
                <a:moveTo>
                  <a:pt x="429874" y="45719"/>
                </a:moveTo>
                <a:lnTo>
                  <a:pt x="1" y="45719"/>
                </a:lnTo>
                <a:lnTo>
                  <a:pt x="1" y="0"/>
                </a:lnTo>
                <a:lnTo>
                  <a:pt x="429874" y="0"/>
                </a:lnTo>
                <a:close/>
                <a:moveTo>
                  <a:pt x="429874" y="171735"/>
                </a:moveTo>
                <a:lnTo>
                  <a:pt x="1" y="171735"/>
                </a:lnTo>
                <a:lnTo>
                  <a:pt x="1" y="126016"/>
                </a:lnTo>
                <a:lnTo>
                  <a:pt x="429874" y="126016"/>
                </a:lnTo>
                <a:close/>
                <a:moveTo>
                  <a:pt x="606241" y="297751"/>
                </a:moveTo>
                <a:lnTo>
                  <a:pt x="0" y="297751"/>
                </a:lnTo>
                <a:lnTo>
                  <a:pt x="0" y="252032"/>
                </a:lnTo>
                <a:lnTo>
                  <a:pt x="606241" y="25203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1860856" flipH="1">
            <a:off x="8209089" y="1435009"/>
            <a:ext cx="758046" cy="758046"/>
          </a:xfrm>
          <a:prstGeom prst="star4">
            <a:avLst>
              <a:gd name="adj" fmla="val 11335"/>
            </a:avLst>
          </a:prstGeom>
          <a:solidFill>
            <a:schemeClr val="accent2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638744" y="3142308"/>
            <a:ext cx="192118" cy="954652"/>
          </a:xfrm>
          <a:custGeom>
            <a:avLst/>
            <a:gdLst>
              <a:gd name="connsiteX0" fmla="*/ 96059 w 192118"/>
              <a:gd name="connsiteY0" fmla="*/ 762534 h 954652"/>
              <a:gd name="connsiteX1" fmla="*/ 192118 w 192118"/>
              <a:gd name="connsiteY1" fmla="*/ 858593 h 954652"/>
              <a:gd name="connsiteX2" fmla="*/ 96059 w 192118"/>
              <a:gd name="connsiteY2" fmla="*/ 954652 h 954652"/>
              <a:gd name="connsiteX3" fmla="*/ 0 w 192118"/>
              <a:gd name="connsiteY3" fmla="*/ 858593 h 954652"/>
              <a:gd name="connsiteX4" fmla="*/ 96059 w 192118"/>
              <a:gd name="connsiteY4" fmla="*/ 762534 h 954652"/>
              <a:gd name="connsiteX5" fmla="*/ 96059 w 192118"/>
              <a:gd name="connsiteY5" fmla="*/ 381267 h 954652"/>
              <a:gd name="connsiteX6" fmla="*/ 192118 w 192118"/>
              <a:gd name="connsiteY6" fmla="*/ 477326 h 954652"/>
              <a:gd name="connsiteX7" fmla="*/ 96059 w 192118"/>
              <a:gd name="connsiteY7" fmla="*/ 573385 h 954652"/>
              <a:gd name="connsiteX8" fmla="*/ 0 w 192118"/>
              <a:gd name="connsiteY8" fmla="*/ 477326 h 954652"/>
              <a:gd name="connsiteX9" fmla="*/ 96059 w 192118"/>
              <a:gd name="connsiteY9" fmla="*/ 381267 h 954652"/>
              <a:gd name="connsiteX10" fmla="*/ 96059 w 192118"/>
              <a:gd name="connsiteY10" fmla="*/ 0 h 954652"/>
              <a:gd name="connsiteX11" fmla="*/ 192118 w 192118"/>
              <a:gd name="connsiteY11" fmla="*/ 96059 h 954652"/>
              <a:gd name="connsiteX12" fmla="*/ 96059 w 192118"/>
              <a:gd name="connsiteY12" fmla="*/ 192118 h 954652"/>
              <a:gd name="connsiteX13" fmla="*/ 0 w 192118"/>
              <a:gd name="connsiteY13" fmla="*/ 96059 h 954652"/>
              <a:gd name="connsiteX14" fmla="*/ 96059 w 192118"/>
              <a:gd name="connsiteY14" fmla="*/ 0 h 954652"/>
            </a:gdLst>
            <a:ahLst/>
            <a:cxnLst/>
            <a:rect l="l" t="t" r="r" b="b"/>
            <a:pathLst>
              <a:path w="192118" h="954652">
                <a:moveTo>
                  <a:pt x="96059" y="762534"/>
                </a:moveTo>
                <a:cubicBezTo>
                  <a:pt x="149111" y="762534"/>
                  <a:pt x="192118" y="805541"/>
                  <a:pt x="192118" y="858593"/>
                </a:cubicBezTo>
                <a:cubicBezTo>
                  <a:pt x="192118" y="911645"/>
                  <a:pt x="149111" y="954652"/>
                  <a:pt x="96059" y="954652"/>
                </a:cubicBezTo>
                <a:cubicBezTo>
                  <a:pt x="43007" y="954652"/>
                  <a:pt x="0" y="911645"/>
                  <a:pt x="0" y="858593"/>
                </a:cubicBezTo>
                <a:cubicBezTo>
                  <a:pt x="0" y="805541"/>
                  <a:pt x="43007" y="762534"/>
                  <a:pt x="96059" y="762534"/>
                </a:cubicBezTo>
                <a:close/>
                <a:moveTo>
                  <a:pt x="96059" y="381267"/>
                </a:moveTo>
                <a:cubicBezTo>
                  <a:pt x="149111" y="381267"/>
                  <a:pt x="192118" y="424274"/>
                  <a:pt x="192118" y="477326"/>
                </a:cubicBezTo>
                <a:cubicBezTo>
                  <a:pt x="192118" y="530378"/>
                  <a:pt x="149111" y="573385"/>
                  <a:pt x="96059" y="573385"/>
                </a:cubicBezTo>
                <a:cubicBezTo>
                  <a:pt x="43007" y="573385"/>
                  <a:pt x="0" y="530378"/>
                  <a:pt x="0" y="477326"/>
                </a:cubicBezTo>
                <a:cubicBezTo>
                  <a:pt x="0" y="424274"/>
                  <a:pt x="43007" y="381267"/>
                  <a:pt x="96059" y="381267"/>
                </a:cubicBezTo>
                <a:close/>
                <a:moveTo>
                  <a:pt x="96059" y="0"/>
                </a:moveTo>
                <a:cubicBezTo>
                  <a:pt x="149111" y="0"/>
                  <a:pt x="192118" y="43007"/>
                  <a:pt x="192118" y="96059"/>
                </a:cubicBezTo>
                <a:cubicBezTo>
                  <a:pt x="192118" y="149111"/>
                  <a:pt x="149111" y="192118"/>
                  <a:pt x="96059" y="192118"/>
                </a:cubicBezTo>
                <a:cubicBezTo>
                  <a:pt x="43007" y="192118"/>
                  <a:pt x="0" y="149111"/>
                  <a:pt x="0" y="96059"/>
                </a:cubicBezTo>
                <a:cubicBezTo>
                  <a:pt x="0" y="43007"/>
                  <a:pt x="43007" y="0"/>
                  <a:pt x="96059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10230256" y="3142308"/>
            <a:ext cx="192118" cy="954652"/>
          </a:xfrm>
          <a:custGeom>
            <a:avLst/>
            <a:gdLst>
              <a:gd name="connsiteX0" fmla="*/ 96059 w 192118"/>
              <a:gd name="connsiteY0" fmla="*/ 762534 h 954652"/>
              <a:gd name="connsiteX1" fmla="*/ 192118 w 192118"/>
              <a:gd name="connsiteY1" fmla="*/ 858593 h 954652"/>
              <a:gd name="connsiteX2" fmla="*/ 96059 w 192118"/>
              <a:gd name="connsiteY2" fmla="*/ 954652 h 954652"/>
              <a:gd name="connsiteX3" fmla="*/ 0 w 192118"/>
              <a:gd name="connsiteY3" fmla="*/ 858593 h 954652"/>
              <a:gd name="connsiteX4" fmla="*/ 96059 w 192118"/>
              <a:gd name="connsiteY4" fmla="*/ 762534 h 954652"/>
              <a:gd name="connsiteX5" fmla="*/ 96059 w 192118"/>
              <a:gd name="connsiteY5" fmla="*/ 381267 h 954652"/>
              <a:gd name="connsiteX6" fmla="*/ 192118 w 192118"/>
              <a:gd name="connsiteY6" fmla="*/ 477326 h 954652"/>
              <a:gd name="connsiteX7" fmla="*/ 96059 w 192118"/>
              <a:gd name="connsiteY7" fmla="*/ 573385 h 954652"/>
              <a:gd name="connsiteX8" fmla="*/ 0 w 192118"/>
              <a:gd name="connsiteY8" fmla="*/ 477326 h 954652"/>
              <a:gd name="connsiteX9" fmla="*/ 96059 w 192118"/>
              <a:gd name="connsiteY9" fmla="*/ 381267 h 954652"/>
              <a:gd name="connsiteX10" fmla="*/ 96059 w 192118"/>
              <a:gd name="connsiteY10" fmla="*/ 0 h 954652"/>
              <a:gd name="connsiteX11" fmla="*/ 192118 w 192118"/>
              <a:gd name="connsiteY11" fmla="*/ 96059 h 954652"/>
              <a:gd name="connsiteX12" fmla="*/ 96059 w 192118"/>
              <a:gd name="connsiteY12" fmla="*/ 192118 h 954652"/>
              <a:gd name="connsiteX13" fmla="*/ 0 w 192118"/>
              <a:gd name="connsiteY13" fmla="*/ 96059 h 954652"/>
              <a:gd name="connsiteX14" fmla="*/ 96059 w 192118"/>
              <a:gd name="connsiteY14" fmla="*/ 0 h 954652"/>
            </a:gdLst>
            <a:ahLst/>
            <a:cxnLst/>
            <a:rect l="l" t="t" r="r" b="b"/>
            <a:pathLst>
              <a:path w="192118" h="954652">
                <a:moveTo>
                  <a:pt x="96059" y="762534"/>
                </a:moveTo>
                <a:cubicBezTo>
                  <a:pt x="149111" y="762534"/>
                  <a:pt x="192118" y="805541"/>
                  <a:pt x="192118" y="858593"/>
                </a:cubicBezTo>
                <a:cubicBezTo>
                  <a:pt x="192118" y="911645"/>
                  <a:pt x="149111" y="954652"/>
                  <a:pt x="96059" y="954652"/>
                </a:cubicBezTo>
                <a:cubicBezTo>
                  <a:pt x="43007" y="954652"/>
                  <a:pt x="0" y="911645"/>
                  <a:pt x="0" y="858593"/>
                </a:cubicBezTo>
                <a:cubicBezTo>
                  <a:pt x="0" y="805541"/>
                  <a:pt x="43007" y="762534"/>
                  <a:pt x="96059" y="762534"/>
                </a:cubicBezTo>
                <a:close/>
                <a:moveTo>
                  <a:pt x="96059" y="381267"/>
                </a:moveTo>
                <a:cubicBezTo>
                  <a:pt x="149111" y="381267"/>
                  <a:pt x="192118" y="424274"/>
                  <a:pt x="192118" y="477326"/>
                </a:cubicBezTo>
                <a:cubicBezTo>
                  <a:pt x="192118" y="530378"/>
                  <a:pt x="149111" y="573385"/>
                  <a:pt x="96059" y="573385"/>
                </a:cubicBezTo>
                <a:cubicBezTo>
                  <a:pt x="43007" y="573385"/>
                  <a:pt x="0" y="530378"/>
                  <a:pt x="0" y="477326"/>
                </a:cubicBezTo>
                <a:cubicBezTo>
                  <a:pt x="0" y="424274"/>
                  <a:pt x="43007" y="381267"/>
                  <a:pt x="96059" y="381267"/>
                </a:cubicBezTo>
                <a:close/>
                <a:moveTo>
                  <a:pt x="96059" y="0"/>
                </a:moveTo>
                <a:cubicBezTo>
                  <a:pt x="149111" y="0"/>
                  <a:pt x="192118" y="43007"/>
                  <a:pt x="192118" y="96059"/>
                </a:cubicBezTo>
                <a:cubicBezTo>
                  <a:pt x="192118" y="149111"/>
                  <a:pt x="149111" y="192118"/>
                  <a:pt x="96059" y="192118"/>
                </a:cubicBezTo>
                <a:cubicBezTo>
                  <a:pt x="43007" y="192118"/>
                  <a:pt x="0" y="149111"/>
                  <a:pt x="0" y="96059"/>
                </a:cubicBezTo>
                <a:cubicBezTo>
                  <a:pt x="0" y="43007"/>
                  <a:pt x="43007" y="0"/>
                  <a:pt x="96059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4300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3334280"/>
            <a:ext cx="604820" cy="60482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254000" dist="76200" dir="270000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35372" y="3409252"/>
            <a:ext cx="454876" cy="454876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35372" y="3465240"/>
            <a:ext cx="4572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2FA7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01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92455" y="4616132"/>
            <a:ext cx="2700000" cy="10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构建包含不同时间段恶意软件样本的多阶段数据集，捕捉恶意软件演变特征。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92456" y="4077816"/>
            <a:ext cx="27000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多阶段数据集的构建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60400" y="3636690"/>
            <a:ext cx="72000" cy="2160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841564" y="3518703"/>
            <a:ext cx="235974" cy="235974"/>
          </a:xfrm>
          <a:prstGeom prst="chevron">
            <a:avLst>
              <a:gd name="adj" fmla="val 48655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826963" y="3518703"/>
            <a:ext cx="235974" cy="235974"/>
          </a:xfrm>
          <a:prstGeom prst="chevron">
            <a:avLst>
              <a:gd name="adj" fmla="val 48655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748181" y="3518703"/>
            <a:ext cx="235974" cy="235974"/>
          </a:xfrm>
          <a:prstGeom prst="chevron">
            <a:avLst>
              <a:gd name="adj" fmla="val 48655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741107" y="3518703"/>
            <a:ext cx="235974" cy="235974"/>
          </a:xfrm>
          <a:prstGeom prst="chevron">
            <a:avLst>
              <a:gd name="adj" fmla="val 48655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623258" y="3334280"/>
            <a:ext cx="604820" cy="60482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254000" dist="76200" dir="270000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698230" y="3409252"/>
            <a:ext cx="454876" cy="454876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698230" y="3465240"/>
            <a:ext cx="4572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2FA7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03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854628" y="4616133"/>
            <a:ext cx="2700000" cy="10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使用NLP技术对反编译的源代码进行潜在语义信息的提取。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854629" y="4077816"/>
            <a:ext cx="27000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潜在语义信息提取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623258" y="3636690"/>
            <a:ext cx="72000" cy="2160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589241" y="3334280"/>
            <a:ext cx="604820" cy="60482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254000" dist="76200" dir="270000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664213" y="3409252"/>
            <a:ext cx="454876" cy="454876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664213" y="3465240"/>
            <a:ext cx="4572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2FA7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05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8818899" y="4616133"/>
            <a:ext cx="2700000" cy="10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开发潜在语义的解释机制，解释模型如何利用潜在语义信息进行检测，提高模型的可解释性和可信度。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8818900" y="4077816"/>
            <a:ext cx="27000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语义信息解释机制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8589241" y="3636690"/>
            <a:ext cx="72000" cy="2160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2643734" y="3334280"/>
            <a:ext cx="604820" cy="60482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254000" dist="76200" dir="270000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2718706" y="3409252"/>
            <a:ext cx="454876" cy="454876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2718706" y="3465240"/>
            <a:ext cx="4572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2FA7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02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2876959" y="2037831"/>
            <a:ext cx="2700000" cy="10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设计融合结构信息和潜在语义特征的新型调用图，增强模型对恶意行为的识别能力。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2876959" y="1499513"/>
            <a:ext cx="27000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新型调用图设计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2638755" y="1467709"/>
            <a:ext cx="72000" cy="2160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6600928" y="3334280"/>
            <a:ext cx="604820" cy="60482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254000" dist="76200" dir="270000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675901" y="3409252"/>
            <a:ext cx="454876" cy="454876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6675901" y="3465240"/>
            <a:ext cx="4572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2FA7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04</a:t>
            </a: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6842942" y="2037832"/>
            <a:ext cx="2700000" cy="10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利用图神经网络技术构建深度学习模型，处理新型调用图中的结构和语义信息。</a:t>
            </a: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6842943" y="1499513"/>
            <a:ext cx="27000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深度融合网络构建</a:t>
            </a: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6600928" y="1467709"/>
            <a:ext cx="72000" cy="2160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660400" y="4065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基于潜在语义分析的检测模型构建</a:t>
            </a:r>
            <a:endParaRPr kumimoji="1" lang="zh-CN" altLang="en-US"/>
          </a:p>
        </p:txBody>
      </p:sp>
      <p:cxnSp>
        <p:nvCxnSpPr>
          <p:cNvPr id="38" name="标题 1"/>
          <p:cNvCxnSpPr/>
          <p:nvPr/>
        </p:nvCxnSpPr>
        <p:spPr>
          <a:xfrm>
            <a:off x="660400" y="958850"/>
            <a:ext cx="11461750" cy="0"/>
          </a:xfrm>
          <a:prstGeom prst="line">
            <a:avLst/>
          </a:prstGeom>
          <a:noFill/>
          <a:ln w="28575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0"/>
            </a:gradFill>
            <a:miter/>
          </a:ln>
        </p:spPr>
      </p:cxnSp>
      <p:grpSp>
        <p:nvGrpSpPr>
          <p:cNvPr id="39" name="组合 38"/>
          <p:cNvGrpSpPr/>
          <p:nvPr/>
        </p:nvGrpSpPr>
        <p:grpSpPr>
          <a:xfrm>
            <a:off x="203200" y="561165"/>
            <a:ext cx="381000" cy="158750"/>
            <a:chOff x="203200" y="561165"/>
            <a:chExt cx="381000" cy="158750"/>
          </a:xfrm>
        </p:grpSpPr>
        <p:sp>
          <p:nvSpPr>
            <p:cNvPr id="40" name="标题 1"/>
            <p:cNvSpPr txBox="1"/>
            <p:nvPr/>
          </p:nvSpPr>
          <p:spPr>
            <a:xfrm>
              <a:off x="425450" y="561165"/>
              <a:ext cx="158750" cy="158750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1" name="标题 1"/>
            <p:cNvSpPr txBox="1"/>
            <p:nvPr/>
          </p:nvSpPr>
          <p:spPr>
            <a:xfrm>
              <a:off x="203200" y="561165"/>
              <a:ext cx="158750" cy="158750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4300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79474" y="5239167"/>
            <a:ext cx="10495132" cy="16192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3141540" y="5219847"/>
            <a:ext cx="208436" cy="208436"/>
          </a:xfrm>
          <a:prstGeom prst="ellipse">
            <a:avLst/>
          </a:prstGeom>
          <a:solidFill>
            <a:schemeClr val="accent1"/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830912" y="5219847"/>
            <a:ext cx="208436" cy="208436"/>
          </a:xfrm>
          <a:prstGeom prst="ellipse">
            <a:avLst/>
          </a:prstGeom>
          <a:solidFill>
            <a:schemeClr val="accent1"/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H="1" flipV="1">
            <a:off x="660400" y="2323589"/>
            <a:ext cx="292100" cy="347899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V="1">
            <a:off x="5539014" y="2323589"/>
            <a:ext cx="292100" cy="347899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90814" y="1828384"/>
            <a:ext cx="4709886" cy="3275911"/>
          </a:xfrm>
          <a:custGeom>
            <a:avLst/>
            <a:gdLst>
              <a:gd name="connsiteX0" fmla="*/ 137545 w 4709886"/>
              <a:gd name="connsiteY0" fmla="*/ 0 h 3275911"/>
              <a:gd name="connsiteX1" fmla="*/ 4572341 w 4709886"/>
              <a:gd name="connsiteY1" fmla="*/ 0 h 3275911"/>
              <a:gd name="connsiteX2" fmla="*/ 4709886 w 4709886"/>
              <a:gd name="connsiteY2" fmla="*/ 137545 h 3275911"/>
              <a:gd name="connsiteX3" fmla="*/ 4709886 w 4709886"/>
              <a:gd name="connsiteY3" fmla="*/ 3022956 h 3275911"/>
              <a:gd name="connsiteX4" fmla="*/ 4572341 w 4709886"/>
              <a:gd name="connsiteY4" fmla="*/ 3160501 h 3275911"/>
              <a:gd name="connsiteX5" fmla="*/ 2591146 w 4709886"/>
              <a:gd name="connsiteY5" fmla="*/ 3160501 h 3275911"/>
              <a:gd name="connsiteX6" fmla="*/ 2354943 w 4709886"/>
              <a:gd name="connsiteY6" fmla="*/ 3275911 h 3275911"/>
              <a:gd name="connsiteX7" fmla="*/ 2118740 w 4709886"/>
              <a:gd name="connsiteY7" fmla="*/ 3160501 h 3275911"/>
              <a:gd name="connsiteX8" fmla="*/ 137545 w 4709886"/>
              <a:gd name="connsiteY8" fmla="*/ 3160501 h 3275911"/>
              <a:gd name="connsiteX9" fmla="*/ 0 w 4709886"/>
              <a:gd name="connsiteY9" fmla="*/ 3022956 h 3275911"/>
              <a:gd name="connsiteX10" fmla="*/ 0 w 4709886"/>
              <a:gd name="connsiteY10" fmla="*/ 137545 h 3275911"/>
              <a:gd name="connsiteX11" fmla="*/ 137545 w 4709886"/>
              <a:gd name="connsiteY11" fmla="*/ 0 h 3275911"/>
            </a:gdLst>
            <a:ahLst/>
            <a:cxnLst/>
            <a:rect l="l" t="t" r="r" b="b"/>
            <a:pathLst>
              <a:path w="4709886" h="3275911">
                <a:moveTo>
                  <a:pt x="137545" y="0"/>
                </a:moveTo>
                <a:lnTo>
                  <a:pt x="4572341" y="0"/>
                </a:lnTo>
                <a:cubicBezTo>
                  <a:pt x="4648305" y="0"/>
                  <a:pt x="4709886" y="61581"/>
                  <a:pt x="4709886" y="137545"/>
                </a:cubicBezTo>
                <a:lnTo>
                  <a:pt x="4709886" y="3022956"/>
                </a:lnTo>
                <a:cubicBezTo>
                  <a:pt x="4709886" y="3098920"/>
                  <a:pt x="4648305" y="3160501"/>
                  <a:pt x="4572341" y="3160501"/>
                </a:cubicBezTo>
                <a:lnTo>
                  <a:pt x="2591146" y="3160501"/>
                </a:lnTo>
                <a:lnTo>
                  <a:pt x="2354943" y="3275911"/>
                </a:lnTo>
                <a:lnTo>
                  <a:pt x="2118740" y="3160501"/>
                </a:lnTo>
                <a:lnTo>
                  <a:pt x="137545" y="3160501"/>
                </a:lnTo>
                <a:cubicBezTo>
                  <a:pt x="61581" y="3160501"/>
                  <a:pt x="0" y="3098920"/>
                  <a:pt x="0" y="3022956"/>
                </a:cubicBezTo>
                <a:lnTo>
                  <a:pt x="0" y="137545"/>
                </a:lnTo>
                <a:cubicBezTo>
                  <a:pt x="0" y="61581"/>
                  <a:pt x="61581" y="0"/>
                  <a:pt x="137545" y="0"/>
                </a:cubicBezTo>
                <a:close/>
              </a:path>
            </a:pathLst>
          </a:custGeom>
          <a:solidFill>
            <a:schemeClr val="bg1"/>
          </a:solidFill>
          <a:ln w="3175" cap="sq">
            <a:solidFill>
              <a:schemeClr val="accent1"/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60400" y="1520260"/>
            <a:ext cx="5170714" cy="816030"/>
          </a:xfrm>
          <a:custGeom>
            <a:avLst/>
            <a:gdLst>
              <a:gd name="connsiteX0" fmla="*/ 375684 w 5170714"/>
              <a:gd name="connsiteY0" fmla="*/ 0 h 816030"/>
              <a:gd name="connsiteX1" fmla="*/ 4795030 w 5170714"/>
              <a:gd name="connsiteY1" fmla="*/ 0 h 816030"/>
              <a:gd name="connsiteX2" fmla="*/ 5170714 w 5170714"/>
              <a:gd name="connsiteY2" fmla="*/ 375684 h 816030"/>
              <a:gd name="connsiteX3" fmla="*/ 5170714 w 5170714"/>
              <a:gd name="connsiteY3" fmla="*/ 816030 h 816030"/>
              <a:gd name="connsiteX4" fmla="*/ 0 w 5170714"/>
              <a:gd name="connsiteY4" fmla="*/ 816030 h 816030"/>
              <a:gd name="connsiteX5" fmla="*/ 0 w 5170714"/>
              <a:gd name="connsiteY5" fmla="*/ 375684 h 816030"/>
              <a:gd name="connsiteX6" fmla="*/ 375684 w 5170714"/>
              <a:gd name="connsiteY6" fmla="*/ 0 h 816030"/>
            </a:gdLst>
            <a:ahLst/>
            <a:cxnLst/>
            <a:rect l="l" t="t" r="r" b="b"/>
            <a:pathLst>
              <a:path w="5170714" h="816030">
                <a:moveTo>
                  <a:pt x="375684" y="0"/>
                </a:moveTo>
                <a:lnTo>
                  <a:pt x="4795030" y="0"/>
                </a:lnTo>
                <a:cubicBezTo>
                  <a:pt x="5002515" y="0"/>
                  <a:pt x="5170714" y="168199"/>
                  <a:pt x="5170714" y="375684"/>
                </a:cubicBezTo>
                <a:lnTo>
                  <a:pt x="5170714" y="816030"/>
                </a:lnTo>
                <a:lnTo>
                  <a:pt x="0" y="816030"/>
                </a:lnTo>
                <a:lnTo>
                  <a:pt x="0" y="375684"/>
                </a:lnTo>
                <a:cubicBezTo>
                  <a:pt x="0" y="168199"/>
                  <a:pt x="168199" y="0"/>
                  <a:pt x="375684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77834" y="2560062"/>
            <a:ext cx="4135848" cy="22275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设计模型训练流程，包括损失函数选择、优化算法应用及超参数调整。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 flipV="1">
            <a:off x="6348186" y="2323589"/>
            <a:ext cx="292100" cy="347899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V="1">
            <a:off x="11226800" y="2323589"/>
            <a:ext cx="292100" cy="347899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578600" y="1828384"/>
            <a:ext cx="4709886" cy="3275911"/>
          </a:xfrm>
          <a:custGeom>
            <a:avLst/>
            <a:gdLst>
              <a:gd name="connsiteX0" fmla="*/ 137545 w 4709886"/>
              <a:gd name="connsiteY0" fmla="*/ 0 h 3275911"/>
              <a:gd name="connsiteX1" fmla="*/ 4572341 w 4709886"/>
              <a:gd name="connsiteY1" fmla="*/ 0 h 3275911"/>
              <a:gd name="connsiteX2" fmla="*/ 4709886 w 4709886"/>
              <a:gd name="connsiteY2" fmla="*/ 137545 h 3275911"/>
              <a:gd name="connsiteX3" fmla="*/ 4709886 w 4709886"/>
              <a:gd name="connsiteY3" fmla="*/ 3022956 h 3275911"/>
              <a:gd name="connsiteX4" fmla="*/ 4572341 w 4709886"/>
              <a:gd name="connsiteY4" fmla="*/ 3160501 h 3275911"/>
              <a:gd name="connsiteX5" fmla="*/ 2591146 w 4709886"/>
              <a:gd name="connsiteY5" fmla="*/ 3160501 h 3275911"/>
              <a:gd name="connsiteX6" fmla="*/ 2354943 w 4709886"/>
              <a:gd name="connsiteY6" fmla="*/ 3275911 h 3275911"/>
              <a:gd name="connsiteX7" fmla="*/ 2118740 w 4709886"/>
              <a:gd name="connsiteY7" fmla="*/ 3160501 h 3275911"/>
              <a:gd name="connsiteX8" fmla="*/ 137545 w 4709886"/>
              <a:gd name="connsiteY8" fmla="*/ 3160501 h 3275911"/>
              <a:gd name="connsiteX9" fmla="*/ 0 w 4709886"/>
              <a:gd name="connsiteY9" fmla="*/ 3022956 h 3275911"/>
              <a:gd name="connsiteX10" fmla="*/ 0 w 4709886"/>
              <a:gd name="connsiteY10" fmla="*/ 137545 h 3275911"/>
              <a:gd name="connsiteX11" fmla="*/ 137545 w 4709886"/>
              <a:gd name="connsiteY11" fmla="*/ 0 h 3275911"/>
            </a:gdLst>
            <a:ahLst/>
            <a:cxnLst/>
            <a:rect l="l" t="t" r="r" b="b"/>
            <a:pathLst>
              <a:path w="4709886" h="3275911">
                <a:moveTo>
                  <a:pt x="137545" y="0"/>
                </a:moveTo>
                <a:lnTo>
                  <a:pt x="4572341" y="0"/>
                </a:lnTo>
                <a:cubicBezTo>
                  <a:pt x="4648305" y="0"/>
                  <a:pt x="4709886" y="61581"/>
                  <a:pt x="4709886" y="137545"/>
                </a:cubicBezTo>
                <a:lnTo>
                  <a:pt x="4709886" y="3022956"/>
                </a:lnTo>
                <a:cubicBezTo>
                  <a:pt x="4709886" y="3098920"/>
                  <a:pt x="4648305" y="3160501"/>
                  <a:pt x="4572341" y="3160501"/>
                </a:cubicBezTo>
                <a:lnTo>
                  <a:pt x="2591146" y="3160501"/>
                </a:lnTo>
                <a:lnTo>
                  <a:pt x="2354943" y="3275911"/>
                </a:lnTo>
                <a:lnTo>
                  <a:pt x="2118740" y="3160501"/>
                </a:lnTo>
                <a:lnTo>
                  <a:pt x="137545" y="3160501"/>
                </a:lnTo>
                <a:cubicBezTo>
                  <a:pt x="61581" y="3160501"/>
                  <a:pt x="0" y="3098920"/>
                  <a:pt x="0" y="3022956"/>
                </a:cubicBezTo>
                <a:lnTo>
                  <a:pt x="0" y="137545"/>
                </a:lnTo>
                <a:cubicBezTo>
                  <a:pt x="0" y="61581"/>
                  <a:pt x="61581" y="0"/>
                  <a:pt x="137545" y="0"/>
                </a:cubicBezTo>
                <a:close/>
              </a:path>
            </a:pathLst>
          </a:custGeom>
          <a:solidFill>
            <a:schemeClr val="bg1"/>
          </a:solidFill>
          <a:ln w="3175" cap="sq">
            <a:solidFill>
              <a:schemeClr val="accent1"/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348186" y="1520260"/>
            <a:ext cx="5170714" cy="816030"/>
          </a:xfrm>
          <a:custGeom>
            <a:avLst/>
            <a:gdLst>
              <a:gd name="connsiteX0" fmla="*/ 375684 w 5170714"/>
              <a:gd name="connsiteY0" fmla="*/ 0 h 816030"/>
              <a:gd name="connsiteX1" fmla="*/ 4795030 w 5170714"/>
              <a:gd name="connsiteY1" fmla="*/ 0 h 816030"/>
              <a:gd name="connsiteX2" fmla="*/ 5170714 w 5170714"/>
              <a:gd name="connsiteY2" fmla="*/ 375684 h 816030"/>
              <a:gd name="connsiteX3" fmla="*/ 5170714 w 5170714"/>
              <a:gd name="connsiteY3" fmla="*/ 816030 h 816030"/>
              <a:gd name="connsiteX4" fmla="*/ 0 w 5170714"/>
              <a:gd name="connsiteY4" fmla="*/ 816030 h 816030"/>
              <a:gd name="connsiteX5" fmla="*/ 0 w 5170714"/>
              <a:gd name="connsiteY5" fmla="*/ 375684 h 816030"/>
              <a:gd name="connsiteX6" fmla="*/ 375684 w 5170714"/>
              <a:gd name="connsiteY6" fmla="*/ 0 h 816030"/>
            </a:gdLst>
            <a:ahLst/>
            <a:cxnLst/>
            <a:rect l="l" t="t" r="r" b="b"/>
            <a:pathLst>
              <a:path w="5170714" h="816030">
                <a:moveTo>
                  <a:pt x="375684" y="0"/>
                </a:moveTo>
                <a:lnTo>
                  <a:pt x="4795030" y="0"/>
                </a:lnTo>
                <a:cubicBezTo>
                  <a:pt x="5002515" y="0"/>
                  <a:pt x="5170714" y="168199"/>
                  <a:pt x="5170714" y="375684"/>
                </a:cubicBezTo>
                <a:lnTo>
                  <a:pt x="5170714" y="816030"/>
                </a:lnTo>
                <a:lnTo>
                  <a:pt x="0" y="816030"/>
                </a:lnTo>
                <a:lnTo>
                  <a:pt x="0" y="375684"/>
                </a:lnTo>
                <a:cubicBezTo>
                  <a:pt x="0" y="168199"/>
                  <a:pt x="168199" y="0"/>
                  <a:pt x="375684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865620" y="2560062"/>
            <a:ext cx="4135848" cy="22275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采用交叉验证和多个评估指标评估模型性能，并与现有模型比较，验证有效性和优越性。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2007299" y="5703671"/>
            <a:ext cx="2477486" cy="6927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2FA7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01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181799" y="1601571"/>
            <a:ext cx="4128486" cy="6927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模型训练流程设计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684199" y="5627471"/>
            <a:ext cx="2477486" cy="6927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2FA7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02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871399" y="1601571"/>
            <a:ext cx="4128486" cy="6927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模型训练流程设计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60400" y="4065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模型训练与评估</a:t>
            </a:r>
            <a:endParaRPr kumimoji="1" lang="zh-CN" altLang="en-US"/>
          </a:p>
        </p:txBody>
      </p:sp>
      <p:cxnSp>
        <p:nvCxnSpPr>
          <p:cNvPr id="21" name="标题 1"/>
          <p:cNvCxnSpPr/>
          <p:nvPr/>
        </p:nvCxnSpPr>
        <p:spPr>
          <a:xfrm>
            <a:off x="660400" y="958850"/>
            <a:ext cx="11461750" cy="0"/>
          </a:xfrm>
          <a:prstGeom prst="line">
            <a:avLst/>
          </a:prstGeom>
          <a:noFill/>
          <a:ln w="28575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0"/>
            </a:gradFill>
            <a:miter/>
          </a:ln>
        </p:spPr>
      </p:cxnSp>
      <p:grpSp>
        <p:nvGrpSpPr>
          <p:cNvPr id="22" name="组合 21"/>
          <p:cNvGrpSpPr/>
          <p:nvPr/>
        </p:nvGrpSpPr>
        <p:grpSpPr>
          <a:xfrm>
            <a:off x="203200" y="561165"/>
            <a:ext cx="381000" cy="158750"/>
            <a:chOff x="203200" y="561165"/>
            <a:chExt cx="381000" cy="158750"/>
          </a:xfrm>
        </p:grpSpPr>
        <p:sp>
          <p:nvSpPr>
            <p:cNvPr id="23" name="标题 1"/>
            <p:cNvSpPr txBox="1"/>
            <p:nvPr/>
          </p:nvSpPr>
          <p:spPr>
            <a:xfrm>
              <a:off x="425450" y="561165"/>
              <a:ext cx="158750" cy="158750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4" name="标题 1"/>
            <p:cNvSpPr txBox="1"/>
            <p:nvPr/>
          </p:nvSpPr>
          <p:spPr>
            <a:xfrm>
              <a:off x="203200" y="561165"/>
              <a:ext cx="158750" cy="158750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630629" y="1359638"/>
            <a:ext cx="5536138" cy="4286983"/>
          </a:xfrm>
          <a:custGeom>
            <a:avLst/>
            <a:gdLst/>
            <a:ahLst/>
            <a:cxnLst/>
            <a:rect l="l" t="t" r="r" b="b"/>
            <a:pathLst>
              <a:path w="5214016" h="4037543">
                <a:moveTo>
                  <a:pt x="0" y="0"/>
                </a:moveTo>
                <a:lnTo>
                  <a:pt x="5214016" y="0"/>
                </a:lnTo>
                <a:lnTo>
                  <a:pt x="5214016" y="4037543"/>
                </a:lnTo>
                <a:lnTo>
                  <a:pt x="0" y="40375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rot="16200000">
            <a:off x="7711220" y="1638300"/>
            <a:ext cx="2826367" cy="4094505"/>
          </a:xfrm>
          <a:prstGeom prst="roundRect">
            <a:avLst>
              <a:gd name="adj" fmla="val 11237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165100" dist="152400" dir="5400000" sx="97000" sy="97000" algn="t" rotWithShape="0">
              <a:schemeClr val="accent1">
                <a:alpha val="1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009615" y="2409018"/>
            <a:ext cx="4052085" cy="46166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678677" y="2565769"/>
            <a:ext cx="148166" cy="148164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346591" y="2988020"/>
            <a:ext cx="3136833" cy="173003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5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1. 应用程序数据集构建
2. 敏感API数据集构建
3. 应用程序反编译与类调用图构建
4. 潜在语义主题提取
5. 特征提取与融合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338579" y="2445997"/>
            <a:ext cx="3379157" cy="3805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拟采取的研究方法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 l="2124" t="19545" r="2124" b="5778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-621952" y="5902880"/>
            <a:ext cx="13462438" cy="1783720"/>
          </a:xfrm>
          <a:prstGeom prst="cub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9525" cap="sq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70744" y="701087"/>
            <a:ext cx="10450513" cy="5455826"/>
          </a:xfrm>
          <a:prstGeom prst="roundRect">
            <a:avLst>
              <a:gd name="adj" fmla="val 8636"/>
            </a:avLst>
          </a:prstGeom>
          <a:solidFill>
            <a:schemeClr val="bg1">
              <a:alpha val="55000"/>
            </a:schemeClr>
          </a:solidFill>
          <a:ln w="12700" cap="sq">
            <a:solidFill>
              <a:schemeClr val="bg1">
                <a:alpha val="5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157436" y="934942"/>
            <a:ext cx="9877128" cy="4988116"/>
          </a:xfrm>
          <a:prstGeom prst="roundRect">
            <a:avLst>
              <a:gd name="adj" fmla="val 6229"/>
            </a:avLst>
          </a:prstGeom>
          <a:noFill/>
          <a:ln w="254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170568" y="278353"/>
            <a:ext cx="1850865" cy="20903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316B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437858" y="2537211"/>
            <a:ext cx="7316284" cy="22548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02FA7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可行性分析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9739144">
            <a:off x="4271415" y="1548865"/>
            <a:ext cx="758046" cy="758046"/>
          </a:xfrm>
          <a:prstGeom prst="star4">
            <a:avLst>
              <a:gd name="adj" fmla="val 11335"/>
            </a:avLst>
          </a:prstGeom>
          <a:solidFill>
            <a:schemeClr val="accent2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8185140">
            <a:off x="10051533" y="4823109"/>
            <a:ext cx="626998" cy="62699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8748891" flipV="1">
            <a:off x="1545505" y="1402564"/>
            <a:ext cx="626998" cy="62699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407330" y="5256097"/>
            <a:ext cx="606241" cy="297751"/>
          </a:xfrm>
          <a:custGeom>
            <a:avLst/>
            <a:gdLst>
              <a:gd name="connsiteX0" fmla="*/ 0 w 606241"/>
              <a:gd name="connsiteY0" fmla="*/ 252032 h 297751"/>
              <a:gd name="connsiteX1" fmla="*/ 606241 w 606241"/>
              <a:gd name="connsiteY1" fmla="*/ 252032 h 297751"/>
              <a:gd name="connsiteX2" fmla="*/ 606241 w 606241"/>
              <a:gd name="connsiteY2" fmla="*/ 297751 h 297751"/>
              <a:gd name="connsiteX3" fmla="*/ 0 w 606241"/>
              <a:gd name="connsiteY3" fmla="*/ 297751 h 297751"/>
              <a:gd name="connsiteX4" fmla="*/ 1 w 606241"/>
              <a:gd name="connsiteY4" fmla="*/ 126016 h 297751"/>
              <a:gd name="connsiteX5" fmla="*/ 429874 w 606241"/>
              <a:gd name="connsiteY5" fmla="*/ 126016 h 297751"/>
              <a:gd name="connsiteX6" fmla="*/ 429874 w 606241"/>
              <a:gd name="connsiteY6" fmla="*/ 171735 h 297751"/>
              <a:gd name="connsiteX7" fmla="*/ 1 w 606241"/>
              <a:gd name="connsiteY7" fmla="*/ 171735 h 297751"/>
              <a:gd name="connsiteX8" fmla="*/ 1 w 606241"/>
              <a:gd name="connsiteY8" fmla="*/ 0 h 297751"/>
              <a:gd name="connsiteX9" fmla="*/ 429874 w 606241"/>
              <a:gd name="connsiteY9" fmla="*/ 0 h 297751"/>
              <a:gd name="connsiteX10" fmla="*/ 429874 w 606241"/>
              <a:gd name="connsiteY10" fmla="*/ 45719 h 297751"/>
              <a:gd name="connsiteX11" fmla="*/ 1 w 606241"/>
              <a:gd name="connsiteY11" fmla="*/ 45719 h 297751"/>
            </a:gdLst>
            <a:ahLst/>
            <a:cxnLst/>
            <a:rect l="l" t="t" r="r" b="b"/>
            <a:pathLst>
              <a:path w="606241" h="297751">
                <a:moveTo>
                  <a:pt x="0" y="252032"/>
                </a:moveTo>
                <a:lnTo>
                  <a:pt x="606241" y="252032"/>
                </a:lnTo>
                <a:lnTo>
                  <a:pt x="606241" y="297751"/>
                </a:lnTo>
                <a:lnTo>
                  <a:pt x="0" y="297751"/>
                </a:lnTo>
                <a:close/>
                <a:moveTo>
                  <a:pt x="1" y="126016"/>
                </a:moveTo>
                <a:lnTo>
                  <a:pt x="429874" y="126016"/>
                </a:lnTo>
                <a:lnTo>
                  <a:pt x="429874" y="171735"/>
                </a:lnTo>
                <a:lnTo>
                  <a:pt x="1" y="171735"/>
                </a:lnTo>
                <a:close/>
                <a:moveTo>
                  <a:pt x="1" y="0"/>
                </a:moveTo>
                <a:lnTo>
                  <a:pt x="429874" y="0"/>
                </a:lnTo>
                <a:lnTo>
                  <a:pt x="429874" y="45719"/>
                </a:lnTo>
                <a:lnTo>
                  <a:pt x="1" y="45719"/>
                </a:ln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 flipV="1">
            <a:off x="10171004" y="1276788"/>
            <a:ext cx="606241" cy="297751"/>
          </a:xfrm>
          <a:custGeom>
            <a:avLst/>
            <a:gdLst>
              <a:gd name="connsiteX0" fmla="*/ 429874 w 606241"/>
              <a:gd name="connsiteY0" fmla="*/ 45719 h 297751"/>
              <a:gd name="connsiteX1" fmla="*/ 1 w 606241"/>
              <a:gd name="connsiteY1" fmla="*/ 45719 h 297751"/>
              <a:gd name="connsiteX2" fmla="*/ 1 w 606241"/>
              <a:gd name="connsiteY2" fmla="*/ 0 h 297751"/>
              <a:gd name="connsiteX3" fmla="*/ 429874 w 606241"/>
              <a:gd name="connsiteY3" fmla="*/ 0 h 297751"/>
              <a:gd name="connsiteX4" fmla="*/ 429874 w 606241"/>
              <a:gd name="connsiteY4" fmla="*/ 171735 h 297751"/>
              <a:gd name="connsiteX5" fmla="*/ 1 w 606241"/>
              <a:gd name="connsiteY5" fmla="*/ 171735 h 297751"/>
              <a:gd name="connsiteX6" fmla="*/ 1 w 606241"/>
              <a:gd name="connsiteY6" fmla="*/ 126016 h 297751"/>
              <a:gd name="connsiteX7" fmla="*/ 429874 w 606241"/>
              <a:gd name="connsiteY7" fmla="*/ 126016 h 297751"/>
              <a:gd name="connsiteX8" fmla="*/ 606241 w 606241"/>
              <a:gd name="connsiteY8" fmla="*/ 297751 h 297751"/>
              <a:gd name="connsiteX9" fmla="*/ 0 w 606241"/>
              <a:gd name="connsiteY9" fmla="*/ 297751 h 297751"/>
              <a:gd name="connsiteX10" fmla="*/ 0 w 606241"/>
              <a:gd name="connsiteY10" fmla="*/ 252032 h 297751"/>
              <a:gd name="connsiteX11" fmla="*/ 606241 w 606241"/>
              <a:gd name="connsiteY11" fmla="*/ 252032 h 297751"/>
            </a:gdLst>
            <a:ahLst/>
            <a:cxnLst/>
            <a:rect l="l" t="t" r="r" b="b"/>
            <a:pathLst>
              <a:path w="606241" h="297751">
                <a:moveTo>
                  <a:pt x="429874" y="45719"/>
                </a:moveTo>
                <a:lnTo>
                  <a:pt x="1" y="45719"/>
                </a:lnTo>
                <a:lnTo>
                  <a:pt x="1" y="0"/>
                </a:lnTo>
                <a:lnTo>
                  <a:pt x="429874" y="0"/>
                </a:lnTo>
                <a:close/>
                <a:moveTo>
                  <a:pt x="429874" y="171735"/>
                </a:moveTo>
                <a:lnTo>
                  <a:pt x="1" y="171735"/>
                </a:lnTo>
                <a:lnTo>
                  <a:pt x="1" y="126016"/>
                </a:lnTo>
                <a:lnTo>
                  <a:pt x="429874" y="126016"/>
                </a:lnTo>
                <a:close/>
                <a:moveTo>
                  <a:pt x="606241" y="297751"/>
                </a:moveTo>
                <a:lnTo>
                  <a:pt x="0" y="297751"/>
                </a:lnTo>
                <a:lnTo>
                  <a:pt x="0" y="252032"/>
                </a:lnTo>
                <a:lnTo>
                  <a:pt x="606241" y="252032"/>
                </a:ln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860856" flipH="1">
            <a:off x="7309914" y="1548865"/>
            <a:ext cx="758046" cy="758046"/>
          </a:xfrm>
          <a:prstGeom prst="star4">
            <a:avLst>
              <a:gd name="adj" fmla="val 11335"/>
            </a:avLst>
          </a:prstGeom>
          <a:solidFill>
            <a:schemeClr val="accent2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638744" y="3142308"/>
            <a:ext cx="192118" cy="954652"/>
          </a:xfrm>
          <a:custGeom>
            <a:avLst/>
            <a:gdLst>
              <a:gd name="connsiteX0" fmla="*/ 96059 w 192118"/>
              <a:gd name="connsiteY0" fmla="*/ 762534 h 954652"/>
              <a:gd name="connsiteX1" fmla="*/ 192118 w 192118"/>
              <a:gd name="connsiteY1" fmla="*/ 858593 h 954652"/>
              <a:gd name="connsiteX2" fmla="*/ 96059 w 192118"/>
              <a:gd name="connsiteY2" fmla="*/ 954652 h 954652"/>
              <a:gd name="connsiteX3" fmla="*/ 0 w 192118"/>
              <a:gd name="connsiteY3" fmla="*/ 858593 h 954652"/>
              <a:gd name="connsiteX4" fmla="*/ 96059 w 192118"/>
              <a:gd name="connsiteY4" fmla="*/ 762534 h 954652"/>
              <a:gd name="connsiteX5" fmla="*/ 96059 w 192118"/>
              <a:gd name="connsiteY5" fmla="*/ 381267 h 954652"/>
              <a:gd name="connsiteX6" fmla="*/ 192118 w 192118"/>
              <a:gd name="connsiteY6" fmla="*/ 477326 h 954652"/>
              <a:gd name="connsiteX7" fmla="*/ 96059 w 192118"/>
              <a:gd name="connsiteY7" fmla="*/ 573385 h 954652"/>
              <a:gd name="connsiteX8" fmla="*/ 0 w 192118"/>
              <a:gd name="connsiteY8" fmla="*/ 477326 h 954652"/>
              <a:gd name="connsiteX9" fmla="*/ 96059 w 192118"/>
              <a:gd name="connsiteY9" fmla="*/ 381267 h 954652"/>
              <a:gd name="connsiteX10" fmla="*/ 96059 w 192118"/>
              <a:gd name="connsiteY10" fmla="*/ 0 h 954652"/>
              <a:gd name="connsiteX11" fmla="*/ 192118 w 192118"/>
              <a:gd name="connsiteY11" fmla="*/ 96059 h 954652"/>
              <a:gd name="connsiteX12" fmla="*/ 96059 w 192118"/>
              <a:gd name="connsiteY12" fmla="*/ 192118 h 954652"/>
              <a:gd name="connsiteX13" fmla="*/ 0 w 192118"/>
              <a:gd name="connsiteY13" fmla="*/ 96059 h 954652"/>
              <a:gd name="connsiteX14" fmla="*/ 96059 w 192118"/>
              <a:gd name="connsiteY14" fmla="*/ 0 h 954652"/>
            </a:gdLst>
            <a:ahLst/>
            <a:cxnLst/>
            <a:rect l="l" t="t" r="r" b="b"/>
            <a:pathLst>
              <a:path w="192118" h="954652">
                <a:moveTo>
                  <a:pt x="96059" y="762534"/>
                </a:moveTo>
                <a:cubicBezTo>
                  <a:pt x="149111" y="762534"/>
                  <a:pt x="192118" y="805541"/>
                  <a:pt x="192118" y="858593"/>
                </a:cubicBezTo>
                <a:cubicBezTo>
                  <a:pt x="192118" y="911645"/>
                  <a:pt x="149111" y="954652"/>
                  <a:pt x="96059" y="954652"/>
                </a:cubicBezTo>
                <a:cubicBezTo>
                  <a:pt x="43007" y="954652"/>
                  <a:pt x="0" y="911645"/>
                  <a:pt x="0" y="858593"/>
                </a:cubicBezTo>
                <a:cubicBezTo>
                  <a:pt x="0" y="805541"/>
                  <a:pt x="43007" y="762534"/>
                  <a:pt x="96059" y="762534"/>
                </a:cubicBezTo>
                <a:close/>
                <a:moveTo>
                  <a:pt x="96059" y="381267"/>
                </a:moveTo>
                <a:cubicBezTo>
                  <a:pt x="149111" y="381267"/>
                  <a:pt x="192118" y="424274"/>
                  <a:pt x="192118" y="477326"/>
                </a:cubicBezTo>
                <a:cubicBezTo>
                  <a:pt x="192118" y="530378"/>
                  <a:pt x="149111" y="573385"/>
                  <a:pt x="96059" y="573385"/>
                </a:cubicBezTo>
                <a:cubicBezTo>
                  <a:pt x="43007" y="573385"/>
                  <a:pt x="0" y="530378"/>
                  <a:pt x="0" y="477326"/>
                </a:cubicBezTo>
                <a:cubicBezTo>
                  <a:pt x="0" y="424274"/>
                  <a:pt x="43007" y="381267"/>
                  <a:pt x="96059" y="381267"/>
                </a:cubicBezTo>
                <a:close/>
                <a:moveTo>
                  <a:pt x="96059" y="0"/>
                </a:moveTo>
                <a:cubicBezTo>
                  <a:pt x="149111" y="0"/>
                  <a:pt x="192118" y="43007"/>
                  <a:pt x="192118" y="96059"/>
                </a:cubicBezTo>
                <a:cubicBezTo>
                  <a:pt x="192118" y="149111"/>
                  <a:pt x="149111" y="192118"/>
                  <a:pt x="96059" y="192118"/>
                </a:cubicBezTo>
                <a:cubicBezTo>
                  <a:pt x="43007" y="192118"/>
                  <a:pt x="0" y="149111"/>
                  <a:pt x="0" y="96059"/>
                </a:cubicBezTo>
                <a:cubicBezTo>
                  <a:pt x="0" y="43007"/>
                  <a:pt x="43007" y="0"/>
                  <a:pt x="96059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230256" y="3142308"/>
            <a:ext cx="192118" cy="954652"/>
          </a:xfrm>
          <a:custGeom>
            <a:avLst/>
            <a:gdLst>
              <a:gd name="connsiteX0" fmla="*/ 96059 w 192118"/>
              <a:gd name="connsiteY0" fmla="*/ 762534 h 954652"/>
              <a:gd name="connsiteX1" fmla="*/ 192118 w 192118"/>
              <a:gd name="connsiteY1" fmla="*/ 858593 h 954652"/>
              <a:gd name="connsiteX2" fmla="*/ 96059 w 192118"/>
              <a:gd name="connsiteY2" fmla="*/ 954652 h 954652"/>
              <a:gd name="connsiteX3" fmla="*/ 0 w 192118"/>
              <a:gd name="connsiteY3" fmla="*/ 858593 h 954652"/>
              <a:gd name="connsiteX4" fmla="*/ 96059 w 192118"/>
              <a:gd name="connsiteY4" fmla="*/ 762534 h 954652"/>
              <a:gd name="connsiteX5" fmla="*/ 96059 w 192118"/>
              <a:gd name="connsiteY5" fmla="*/ 381267 h 954652"/>
              <a:gd name="connsiteX6" fmla="*/ 192118 w 192118"/>
              <a:gd name="connsiteY6" fmla="*/ 477326 h 954652"/>
              <a:gd name="connsiteX7" fmla="*/ 96059 w 192118"/>
              <a:gd name="connsiteY7" fmla="*/ 573385 h 954652"/>
              <a:gd name="connsiteX8" fmla="*/ 0 w 192118"/>
              <a:gd name="connsiteY8" fmla="*/ 477326 h 954652"/>
              <a:gd name="connsiteX9" fmla="*/ 96059 w 192118"/>
              <a:gd name="connsiteY9" fmla="*/ 381267 h 954652"/>
              <a:gd name="connsiteX10" fmla="*/ 96059 w 192118"/>
              <a:gd name="connsiteY10" fmla="*/ 0 h 954652"/>
              <a:gd name="connsiteX11" fmla="*/ 192118 w 192118"/>
              <a:gd name="connsiteY11" fmla="*/ 96059 h 954652"/>
              <a:gd name="connsiteX12" fmla="*/ 96059 w 192118"/>
              <a:gd name="connsiteY12" fmla="*/ 192118 h 954652"/>
              <a:gd name="connsiteX13" fmla="*/ 0 w 192118"/>
              <a:gd name="connsiteY13" fmla="*/ 96059 h 954652"/>
              <a:gd name="connsiteX14" fmla="*/ 96059 w 192118"/>
              <a:gd name="connsiteY14" fmla="*/ 0 h 954652"/>
            </a:gdLst>
            <a:ahLst/>
            <a:cxnLst/>
            <a:rect l="l" t="t" r="r" b="b"/>
            <a:pathLst>
              <a:path w="192118" h="954652">
                <a:moveTo>
                  <a:pt x="96059" y="762534"/>
                </a:moveTo>
                <a:cubicBezTo>
                  <a:pt x="149111" y="762534"/>
                  <a:pt x="192118" y="805541"/>
                  <a:pt x="192118" y="858593"/>
                </a:cubicBezTo>
                <a:cubicBezTo>
                  <a:pt x="192118" y="911645"/>
                  <a:pt x="149111" y="954652"/>
                  <a:pt x="96059" y="954652"/>
                </a:cubicBezTo>
                <a:cubicBezTo>
                  <a:pt x="43007" y="954652"/>
                  <a:pt x="0" y="911645"/>
                  <a:pt x="0" y="858593"/>
                </a:cubicBezTo>
                <a:cubicBezTo>
                  <a:pt x="0" y="805541"/>
                  <a:pt x="43007" y="762534"/>
                  <a:pt x="96059" y="762534"/>
                </a:cubicBezTo>
                <a:close/>
                <a:moveTo>
                  <a:pt x="96059" y="381267"/>
                </a:moveTo>
                <a:cubicBezTo>
                  <a:pt x="149111" y="381267"/>
                  <a:pt x="192118" y="424274"/>
                  <a:pt x="192118" y="477326"/>
                </a:cubicBezTo>
                <a:cubicBezTo>
                  <a:pt x="192118" y="530378"/>
                  <a:pt x="149111" y="573385"/>
                  <a:pt x="96059" y="573385"/>
                </a:cubicBezTo>
                <a:cubicBezTo>
                  <a:pt x="43007" y="573385"/>
                  <a:pt x="0" y="530378"/>
                  <a:pt x="0" y="477326"/>
                </a:cubicBezTo>
                <a:cubicBezTo>
                  <a:pt x="0" y="424274"/>
                  <a:pt x="43007" y="381267"/>
                  <a:pt x="96059" y="381267"/>
                </a:cubicBezTo>
                <a:close/>
                <a:moveTo>
                  <a:pt x="96059" y="0"/>
                </a:moveTo>
                <a:cubicBezTo>
                  <a:pt x="149111" y="0"/>
                  <a:pt x="192118" y="43007"/>
                  <a:pt x="192118" y="96059"/>
                </a:cubicBezTo>
                <a:cubicBezTo>
                  <a:pt x="192118" y="149111"/>
                  <a:pt x="149111" y="192118"/>
                  <a:pt x="96059" y="192118"/>
                </a:cubicBezTo>
                <a:cubicBezTo>
                  <a:pt x="43007" y="192118"/>
                  <a:pt x="0" y="149111"/>
                  <a:pt x="0" y="96059"/>
                </a:cubicBezTo>
                <a:cubicBezTo>
                  <a:pt x="0" y="43007"/>
                  <a:pt x="43007" y="0"/>
                  <a:pt x="96059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3594445" y="5071133"/>
            <a:ext cx="5003110" cy="131327"/>
          </a:xfrm>
          <a:custGeom>
            <a:avLst/>
            <a:gdLst>
              <a:gd name="connsiteX0" fmla="*/ 0 w 5003110"/>
              <a:gd name="connsiteY0" fmla="*/ 116927 h 131327"/>
              <a:gd name="connsiteX1" fmla="*/ 5003110 w 5003110"/>
              <a:gd name="connsiteY1" fmla="*/ 116927 h 131327"/>
              <a:gd name="connsiteX2" fmla="*/ 5003110 w 5003110"/>
              <a:gd name="connsiteY2" fmla="*/ 131327 h 131327"/>
              <a:gd name="connsiteX3" fmla="*/ 0 w 5003110"/>
              <a:gd name="connsiteY3" fmla="*/ 131327 h 131327"/>
              <a:gd name="connsiteX4" fmla="*/ 0 w 5003110"/>
              <a:gd name="connsiteY4" fmla="*/ 0 h 131327"/>
              <a:gd name="connsiteX5" fmla="*/ 5003110 w 5003110"/>
              <a:gd name="connsiteY5" fmla="*/ 0 h 131327"/>
              <a:gd name="connsiteX6" fmla="*/ 5003110 w 5003110"/>
              <a:gd name="connsiteY6" fmla="*/ 14400 h 131327"/>
              <a:gd name="connsiteX7" fmla="*/ 0 w 5003110"/>
              <a:gd name="connsiteY7" fmla="*/ 14400 h 131327"/>
            </a:gdLst>
            <a:ahLst/>
            <a:cxnLst/>
            <a:rect l="l" t="t" r="r" b="b"/>
            <a:pathLst>
              <a:path w="5003110" h="131327">
                <a:moveTo>
                  <a:pt x="0" y="116927"/>
                </a:moveTo>
                <a:lnTo>
                  <a:pt x="5003110" y="116927"/>
                </a:lnTo>
                <a:lnTo>
                  <a:pt x="5003110" y="131327"/>
                </a:lnTo>
                <a:lnTo>
                  <a:pt x="0" y="131327"/>
                </a:lnTo>
                <a:close/>
                <a:moveTo>
                  <a:pt x="0" y="0"/>
                </a:moveTo>
                <a:lnTo>
                  <a:pt x="5003110" y="0"/>
                </a:lnTo>
                <a:lnTo>
                  <a:pt x="5003110" y="14400"/>
                </a:lnTo>
                <a:lnTo>
                  <a:pt x="0" y="1440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809233" y="4881255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2809233" y="5190612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2809233" y="5035933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859551" y="4881255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8859551" y="5190612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8859551" y="5035933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4998236" y="568977"/>
            <a:ext cx="2195528" cy="52637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3550952" y="2358766"/>
            <a:ext cx="2441146" cy="2441146"/>
          </a:xfrm>
          <a:custGeom>
            <a:avLst/>
            <a:gdLst>
              <a:gd name="T0" fmla="*/ 283 w 566"/>
              <a:gd name="T1" fmla="*/ 566 h 566"/>
              <a:gd name="T2" fmla="*/ 0 w 566"/>
              <a:gd name="T3" fmla="*/ 383 h 566"/>
              <a:gd name="T4" fmla="*/ 97 w 566"/>
              <a:gd name="T5" fmla="*/ 136 h 566"/>
              <a:gd name="T6" fmla="*/ 283 w 566"/>
              <a:gd name="T7" fmla="*/ 0 h 566"/>
              <a:gd name="T8" fmla="*/ 469 w 566"/>
              <a:gd name="T9" fmla="*/ 136 h 566"/>
              <a:gd name="T10" fmla="*/ 566 w 566"/>
              <a:gd name="T11" fmla="*/ 383 h 566"/>
              <a:gd name="T12" fmla="*/ 283 w 566"/>
              <a:gd name="T13" fmla="*/ 566 h 566"/>
            </a:gdLst>
            <a:ahLst/>
            <a:cxnLst/>
            <a:rect l="0" t="0" r="r" b="b"/>
            <a:pathLst>
              <a:path w="566" h="566">
                <a:moveTo>
                  <a:pt x="283" y="566"/>
                </a:moveTo>
                <a:cubicBezTo>
                  <a:pt x="93" y="566"/>
                  <a:pt x="0" y="506"/>
                  <a:pt x="0" y="383"/>
                </a:cubicBezTo>
                <a:cubicBezTo>
                  <a:pt x="0" y="314"/>
                  <a:pt x="37" y="219"/>
                  <a:pt x="97" y="136"/>
                </a:cubicBezTo>
                <a:cubicBezTo>
                  <a:pt x="158" y="51"/>
                  <a:pt x="228" y="0"/>
                  <a:pt x="283" y="0"/>
                </a:cubicBezTo>
                <a:cubicBezTo>
                  <a:pt x="338" y="0"/>
                  <a:pt x="408" y="51"/>
                  <a:pt x="469" y="136"/>
                </a:cubicBezTo>
                <a:cubicBezTo>
                  <a:pt x="529" y="219"/>
                  <a:pt x="566" y="314"/>
                  <a:pt x="566" y="383"/>
                </a:cubicBezTo>
                <a:cubicBezTo>
                  <a:pt x="566" y="506"/>
                  <a:pt x="473" y="566"/>
                  <a:pt x="283" y="56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1964045"/>
            <a:ext cx="3290394" cy="3290394"/>
          </a:xfrm>
          <a:prstGeom prst="arc">
            <a:avLst>
              <a:gd name="adj1" fmla="val 5599550"/>
              <a:gd name="adj2" fmla="val 16188278"/>
            </a:avLst>
          </a:prstGeom>
          <a:noFill/>
          <a:ln w="12700" cap="rnd">
            <a:solidFill>
              <a:schemeClr val="tx1">
                <a:alpha val="20000"/>
              </a:schemeClr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4" name="标题 1"/>
          <p:cNvCxnSpPr/>
          <p:nvPr/>
        </p:nvCxnSpPr>
        <p:spPr>
          <a:xfrm flipV="1">
            <a:off x="2299987" y="1964045"/>
            <a:ext cx="7390113" cy="10"/>
          </a:xfrm>
          <a:prstGeom prst="line">
            <a:avLst/>
          </a:prstGeom>
          <a:noFill/>
          <a:ln w="12700" cap="rnd">
            <a:solidFill>
              <a:schemeClr val="tx1">
                <a:alpha val="20000"/>
              </a:schemeClr>
            </a:solidFill>
            <a:round/>
            <a:tailEnd type="arrow"/>
          </a:ln>
        </p:spPr>
      </p:cxnSp>
      <p:sp>
        <p:nvSpPr>
          <p:cNvPr id="5" name="标题 1"/>
          <p:cNvSpPr txBox="1"/>
          <p:nvPr/>
        </p:nvSpPr>
        <p:spPr>
          <a:xfrm flipH="1" flipV="1">
            <a:off x="8241206" y="1964045"/>
            <a:ext cx="3290394" cy="3290394"/>
          </a:xfrm>
          <a:prstGeom prst="arc">
            <a:avLst>
              <a:gd name="adj1" fmla="val 5599550"/>
              <a:gd name="adj2" fmla="val 16188278"/>
            </a:avLst>
          </a:prstGeom>
          <a:noFill/>
          <a:ln w="12700" cap="rnd">
            <a:solidFill>
              <a:schemeClr val="tx1">
                <a:alpha val="20000"/>
              </a:schemeClr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6" name="标题 1"/>
          <p:cNvCxnSpPr/>
          <p:nvPr/>
        </p:nvCxnSpPr>
        <p:spPr>
          <a:xfrm flipH="1">
            <a:off x="2501900" y="5254429"/>
            <a:ext cx="7390113" cy="10"/>
          </a:xfrm>
          <a:prstGeom prst="line">
            <a:avLst/>
          </a:prstGeom>
          <a:noFill/>
          <a:ln w="12700" cap="rnd">
            <a:solidFill>
              <a:schemeClr val="tx1">
                <a:alpha val="20000"/>
              </a:schemeClr>
            </a:solidFill>
            <a:round/>
            <a:tailEnd type="arrow"/>
          </a:ln>
        </p:spPr>
      </p:cxnSp>
      <p:sp>
        <p:nvSpPr>
          <p:cNvPr id="7" name="标题 1"/>
          <p:cNvSpPr txBox="1"/>
          <p:nvPr/>
        </p:nvSpPr>
        <p:spPr>
          <a:xfrm>
            <a:off x="943114" y="2358766"/>
            <a:ext cx="2441146" cy="2441146"/>
          </a:xfrm>
          <a:custGeom>
            <a:avLst/>
            <a:gdLst>
              <a:gd name="T0" fmla="*/ 283 w 566"/>
              <a:gd name="T1" fmla="*/ 566 h 566"/>
              <a:gd name="T2" fmla="*/ 0 w 566"/>
              <a:gd name="T3" fmla="*/ 383 h 566"/>
              <a:gd name="T4" fmla="*/ 97 w 566"/>
              <a:gd name="T5" fmla="*/ 136 h 566"/>
              <a:gd name="T6" fmla="*/ 283 w 566"/>
              <a:gd name="T7" fmla="*/ 0 h 566"/>
              <a:gd name="T8" fmla="*/ 469 w 566"/>
              <a:gd name="T9" fmla="*/ 136 h 566"/>
              <a:gd name="T10" fmla="*/ 566 w 566"/>
              <a:gd name="T11" fmla="*/ 383 h 566"/>
              <a:gd name="T12" fmla="*/ 283 w 566"/>
              <a:gd name="T13" fmla="*/ 566 h 566"/>
            </a:gdLst>
            <a:ahLst/>
            <a:cxnLst/>
            <a:rect l="0" t="0" r="r" b="b"/>
            <a:pathLst>
              <a:path w="566" h="566">
                <a:moveTo>
                  <a:pt x="283" y="566"/>
                </a:moveTo>
                <a:cubicBezTo>
                  <a:pt x="93" y="566"/>
                  <a:pt x="0" y="506"/>
                  <a:pt x="0" y="383"/>
                </a:cubicBezTo>
                <a:cubicBezTo>
                  <a:pt x="0" y="314"/>
                  <a:pt x="37" y="219"/>
                  <a:pt x="97" y="136"/>
                </a:cubicBezTo>
                <a:cubicBezTo>
                  <a:pt x="158" y="51"/>
                  <a:pt x="228" y="0"/>
                  <a:pt x="283" y="0"/>
                </a:cubicBezTo>
                <a:cubicBezTo>
                  <a:pt x="338" y="0"/>
                  <a:pt x="408" y="51"/>
                  <a:pt x="469" y="136"/>
                </a:cubicBezTo>
                <a:cubicBezTo>
                  <a:pt x="529" y="219"/>
                  <a:pt x="566" y="314"/>
                  <a:pt x="566" y="383"/>
                </a:cubicBezTo>
                <a:cubicBezTo>
                  <a:pt x="566" y="506"/>
                  <a:pt x="473" y="566"/>
                  <a:pt x="283" y="56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8" name="标题 1"/>
          <p:cNvCxnSpPr/>
          <p:nvPr/>
        </p:nvCxnSpPr>
        <p:spPr>
          <a:xfrm>
            <a:off x="2053401" y="2767665"/>
            <a:ext cx="220573" cy="0"/>
          </a:xfrm>
          <a:prstGeom prst="line">
            <a:avLst/>
          </a:prstGeom>
          <a:noFill/>
          <a:ln w="12700" cap="rnd">
            <a:solidFill>
              <a:schemeClr val="tx1"/>
            </a:solidFill>
            <a:round/>
          </a:ln>
        </p:spPr>
      </p:cxnSp>
      <p:cxnSp>
        <p:nvCxnSpPr>
          <p:cNvPr id="9" name="标题 1"/>
          <p:cNvCxnSpPr/>
          <p:nvPr/>
        </p:nvCxnSpPr>
        <p:spPr>
          <a:xfrm>
            <a:off x="4678120" y="2767665"/>
            <a:ext cx="220573" cy="0"/>
          </a:xfrm>
          <a:prstGeom prst="line">
            <a:avLst/>
          </a:prstGeom>
          <a:noFill/>
          <a:ln w="12700" cap="rnd">
            <a:solidFill>
              <a:schemeClr val="tx1"/>
            </a:solidFill>
            <a:round/>
          </a:ln>
        </p:spPr>
      </p:cxnSp>
      <p:sp>
        <p:nvSpPr>
          <p:cNvPr id="10" name="标题 1"/>
          <p:cNvSpPr txBox="1"/>
          <p:nvPr/>
        </p:nvSpPr>
        <p:spPr>
          <a:xfrm>
            <a:off x="6192552" y="2358766"/>
            <a:ext cx="2441146" cy="2441146"/>
          </a:xfrm>
          <a:custGeom>
            <a:avLst/>
            <a:gdLst>
              <a:gd name="T0" fmla="*/ 283 w 566"/>
              <a:gd name="T1" fmla="*/ 566 h 566"/>
              <a:gd name="T2" fmla="*/ 0 w 566"/>
              <a:gd name="T3" fmla="*/ 383 h 566"/>
              <a:gd name="T4" fmla="*/ 97 w 566"/>
              <a:gd name="T5" fmla="*/ 136 h 566"/>
              <a:gd name="T6" fmla="*/ 283 w 566"/>
              <a:gd name="T7" fmla="*/ 0 h 566"/>
              <a:gd name="T8" fmla="*/ 469 w 566"/>
              <a:gd name="T9" fmla="*/ 136 h 566"/>
              <a:gd name="T10" fmla="*/ 566 w 566"/>
              <a:gd name="T11" fmla="*/ 383 h 566"/>
              <a:gd name="T12" fmla="*/ 283 w 566"/>
              <a:gd name="T13" fmla="*/ 566 h 566"/>
            </a:gdLst>
            <a:ahLst/>
            <a:cxnLst/>
            <a:rect l="0" t="0" r="r" b="b"/>
            <a:pathLst>
              <a:path w="566" h="566">
                <a:moveTo>
                  <a:pt x="283" y="566"/>
                </a:moveTo>
                <a:cubicBezTo>
                  <a:pt x="93" y="566"/>
                  <a:pt x="0" y="506"/>
                  <a:pt x="0" y="383"/>
                </a:cubicBezTo>
                <a:cubicBezTo>
                  <a:pt x="0" y="314"/>
                  <a:pt x="37" y="219"/>
                  <a:pt x="97" y="136"/>
                </a:cubicBezTo>
                <a:cubicBezTo>
                  <a:pt x="158" y="51"/>
                  <a:pt x="228" y="0"/>
                  <a:pt x="283" y="0"/>
                </a:cubicBezTo>
                <a:cubicBezTo>
                  <a:pt x="338" y="0"/>
                  <a:pt x="408" y="51"/>
                  <a:pt x="469" y="136"/>
                </a:cubicBezTo>
                <a:cubicBezTo>
                  <a:pt x="529" y="219"/>
                  <a:pt x="566" y="314"/>
                  <a:pt x="566" y="383"/>
                </a:cubicBezTo>
                <a:cubicBezTo>
                  <a:pt x="566" y="506"/>
                  <a:pt x="473" y="566"/>
                  <a:pt x="283" y="56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1" name="标题 1"/>
          <p:cNvCxnSpPr/>
          <p:nvPr/>
        </p:nvCxnSpPr>
        <p:spPr>
          <a:xfrm>
            <a:off x="7302839" y="2767665"/>
            <a:ext cx="220573" cy="0"/>
          </a:xfrm>
          <a:prstGeom prst="line">
            <a:avLst/>
          </a:prstGeom>
          <a:noFill/>
          <a:ln w="12700" cap="rnd">
            <a:solidFill>
              <a:schemeClr val="tx1"/>
            </a:solidFill>
            <a:round/>
          </a:ln>
        </p:spPr>
      </p:cxnSp>
      <p:sp>
        <p:nvSpPr>
          <p:cNvPr id="12" name="标题 1"/>
          <p:cNvSpPr txBox="1"/>
          <p:nvPr/>
        </p:nvSpPr>
        <p:spPr>
          <a:xfrm flipV="1">
            <a:off x="8817270" y="2358766"/>
            <a:ext cx="2441146" cy="2441146"/>
          </a:xfrm>
          <a:custGeom>
            <a:avLst/>
            <a:gdLst>
              <a:gd name="T0" fmla="*/ 283 w 566"/>
              <a:gd name="T1" fmla="*/ 566 h 566"/>
              <a:gd name="T2" fmla="*/ 0 w 566"/>
              <a:gd name="T3" fmla="*/ 383 h 566"/>
              <a:gd name="T4" fmla="*/ 97 w 566"/>
              <a:gd name="T5" fmla="*/ 136 h 566"/>
              <a:gd name="T6" fmla="*/ 283 w 566"/>
              <a:gd name="T7" fmla="*/ 0 h 566"/>
              <a:gd name="T8" fmla="*/ 469 w 566"/>
              <a:gd name="T9" fmla="*/ 136 h 566"/>
              <a:gd name="T10" fmla="*/ 566 w 566"/>
              <a:gd name="T11" fmla="*/ 383 h 566"/>
              <a:gd name="T12" fmla="*/ 283 w 566"/>
              <a:gd name="T13" fmla="*/ 566 h 566"/>
            </a:gdLst>
            <a:ahLst/>
            <a:cxnLst/>
            <a:rect l="0" t="0" r="r" b="b"/>
            <a:pathLst>
              <a:path w="566" h="566">
                <a:moveTo>
                  <a:pt x="283" y="566"/>
                </a:moveTo>
                <a:cubicBezTo>
                  <a:pt x="93" y="566"/>
                  <a:pt x="0" y="506"/>
                  <a:pt x="0" y="383"/>
                </a:cubicBezTo>
                <a:cubicBezTo>
                  <a:pt x="0" y="314"/>
                  <a:pt x="37" y="219"/>
                  <a:pt x="97" y="136"/>
                </a:cubicBezTo>
                <a:cubicBezTo>
                  <a:pt x="158" y="51"/>
                  <a:pt x="228" y="0"/>
                  <a:pt x="283" y="0"/>
                </a:cubicBezTo>
                <a:cubicBezTo>
                  <a:pt x="338" y="0"/>
                  <a:pt x="408" y="51"/>
                  <a:pt x="469" y="136"/>
                </a:cubicBezTo>
                <a:cubicBezTo>
                  <a:pt x="529" y="219"/>
                  <a:pt x="566" y="314"/>
                  <a:pt x="566" y="383"/>
                </a:cubicBezTo>
                <a:cubicBezTo>
                  <a:pt x="566" y="506"/>
                  <a:pt x="473" y="566"/>
                  <a:pt x="283" y="56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3" name="标题 1"/>
          <p:cNvCxnSpPr/>
          <p:nvPr/>
        </p:nvCxnSpPr>
        <p:spPr>
          <a:xfrm>
            <a:off x="9927557" y="2767665"/>
            <a:ext cx="220573" cy="0"/>
          </a:xfrm>
          <a:prstGeom prst="line">
            <a:avLst/>
          </a:prstGeom>
          <a:noFill/>
          <a:ln w="12700" cap="rnd">
            <a:solidFill>
              <a:schemeClr val="tx1"/>
            </a:solidFill>
            <a:round/>
          </a:ln>
        </p:spPr>
      </p:cxnSp>
      <p:sp>
        <p:nvSpPr>
          <p:cNvPr id="14" name="标题 1"/>
          <p:cNvSpPr txBox="1"/>
          <p:nvPr/>
        </p:nvSpPr>
        <p:spPr>
          <a:xfrm>
            <a:off x="1084580" y="3425353"/>
            <a:ext cx="2153691" cy="11759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已有的公开数据集提供了丰富的软件样本，这些样本为本项目的数据集构建提供了基础</a:t>
            </a:r>
            <a:endParaRPr kumimoji="1" lang="zh-CN" altLang="en-US" dirty="0"/>
          </a:p>
        </p:txBody>
      </p:sp>
      <p:sp>
        <p:nvSpPr>
          <p:cNvPr id="15" name="标题 1"/>
          <p:cNvSpPr txBox="1"/>
          <p:nvPr/>
        </p:nvSpPr>
        <p:spPr>
          <a:xfrm>
            <a:off x="1084579" y="2945559"/>
            <a:ext cx="2159479" cy="44747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数据集可用性</a:t>
            </a:r>
            <a:endParaRPr kumimoji="1" lang="zh-CN" altLang="en-US" dirty="0"/>
          </a:p>
        </p:txBody>
      </p:sp>
      <p:sp>
        <p:nvSpPr>
          <p:cNvPr id="16" name="标题 1"/>
          <p:cNvSpPr txBox="1"/>
          <p:nvPr/>
        </p:nvSpPr>
        <p:spPr>
          <a:xfrm>
            <a:off x="3713479" y="2945559"/>
            <a:ext cx="2159479" cy="44747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图神经网络技术</a:t>
            </a:r>
            <a:endParaRPr kumimoji="1" lang="zh-CN" altLang="en-US" dirty="0"/>
          </a:p>
        </p:txBody>
      </p:sp>
      <p:sp>
        <p:nvSpPr>
          <p:cNvPr id="17" name="标题 1"/>
          <p:cNvSpPr txBox="1"/>
          <p:nvPr/>
        </p:nvSpPr>
        <p:spPr>
          <a:xfrm>
            <a:off x="3713480" y="3425353"/>
            <a:ext cx="2153691" cy="11759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图神经网络在处理图结构数据方面具有优异的性能，这为本研究中新型调用图的设计和深度融合网络的构建提供了支持</a:t>
            </a:r>
            <a:endParaRPr kumimoji="1" lang="zh-CN" altLang="en-US" dirty="0"/>
          </a:p>
        </p:txBody>
      </p:sp>
      <p:sp>
        <p:nvSpPr>
          <p:cNvPr id="18" name="标题 1"/>
          <p:cNvSpPr txBox="1"/>
          <p:nvPr/>
        </p:nvSpPr>
        <p:spPr>
          <a:xfrm>
            <a:off x="6342379" y="2945559"/>
            <a:ext cx="2159479" cy="44747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NLP技术</a:t>
            </a:r>
            <a:endParaRPr kumimoji="1" lang="zh-CN" altLang="en-US" dirty="0"/>
          </a:p>
        </p:txBody>
      </p:sp>
      <p:sp>
        <p:nvSpPr>
          <p:cNvPr id="19" name="标题 1"/>
          <p:cNvSpPr txBox="1"/>
          <p:nvPr/>
        </p:nvSpPr>
        <p:spPr>
          <a:xfrm>
            <a:off x="6342380" y="3425353"/>
            <a:ext cx="2153691" cy="11759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NLP技术的进步使得从源代码中提取潜在语义主题变得可行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958579" y="2945559"/>
            <a:ext cx="2159479" cy="44747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深度学习框架</a:t>
            </a:r>
            <a:endParaRPr kumimoji="1" lang="zh-CN" altLang="en-US" dirty="0"/>
          </a:p>
        </p:txBody>
      </p:sp>
      <p:sp>
        <p:nvSpPr>
          <p:cNvPr id="21" name="标题 1"/>
          <p:cNvSpPr txBox="1"/>
          <p:nvPr/>
        </p:nvSpPr>
        <p:spPr>
          <a:xfrm>
            <a:off x="8958580" y="3425353"/>
            <a:ext cx="2153691" cy="11759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深度学习框架提供了构建和训练模型的工具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60400" y="4065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技术可行性分析</a:t>
            </a:r>
            <a:endParaRPr kumimoji="1" lang="zh-CN" altLang="en-US"/>
          </a:p>
        </p:txBody>
      </p:sp>
      <p:cxnSp>
        <p:nvCxnSpPr>
          <p:cNvPr id="23" name="标题 1"/>
          <p:cNvCxnSpPr/>
          <p:nvPr/>
        </p:nvCxnSpPr>
        <p:spPr>
          <a:xfrm>
            <a:off x="660400" y="958850"/>
            <a:ext cx="11461750" cy="0"/>
          </a:xfrm>
          <a:prstGeom prst="line">
            <a:avLst/>
          </a:prstGeom>
          <a:noFill/>
          <a:ln w="28575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0"/>
            </a:gradFill>
            <a:miter/>
          </a:ln>
        </p:spPr>
      </p:cxnSp>
      <p:grpSp>
        <p:nvGrpSpPr>
          <p:cNvPr id="24" name="组合 23"/>
          <p:cNvGrpSpPr/>
          <p:nvPr/>
        </p:nvGrpSpPr>
        <p:grpSpPr>
          <a:xfrm>
            <a:off x="203200" y="561165"/>
            <a:ext cx="381000" cy="158750"/>
            <a:chOff x="203200" y="561165"/>
            <a:chExt cx="381000" cy="158750"/>
          </a:xfrm>
        </p:grpSpPr>
        <p:sp>
          <p:nvSpPr>
            <p:cNvPr id="25" name="标题 1"/>
            <p:cNvSpPr txBox="1"/>
            <p:nvPr/>
          </p:nvSpPr>
          <p:spPr>
            <a:xfrm>
              <a:off x="425450" y="561165"/>
              <a:ext cx="158750" cy="158750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6" name="标题 1"/>
            <p:cNvSpPr txBox="1"/>
            <p:nvPr/>
          </p:nvSpPr>
          <p:spPr>
            <a:xfrm>
              <a:off x="203200" y="561165"/>
              <a:ext cx="158750" cy="158750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309811" y="2405167"/>
            <a:ext cx="2683042" cy="2683042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982953" y="2078309"/>
            <a:ext cx="3336758" cy="3336758"/>
          </a:xfrm>
          <a:prstGeom prst="ellipse">
            <a:avLst/>
          </a:prstGeom>
          <a:noFill/>
          <a:ln w="63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42869" y="1538225"/>
            <a:ext cx="4416926" cy="4416926"/>
          </a:xfrm>
          <a:prstGeom prst="ellipse">
            <a:avLst/>
          </a:prstGeom>
          <a:noFill/>
          <a:ln w="6350" cap="sq">
            <a:gradFill>
              <a:gsLst>
                <a:gs pos="39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40880" y="4340181"/>
            <a:ext cx="599135" cy="599135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73875" y="4473176"/>
            <a:ext cx="333144" cy="333144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003154" y="1633950"/>
            <a:ext cx="6202052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 dirty="0" err="1">
                <a:ln w="12700">
                  <a:noFill/>
                </a:ln>
                <a:gradFill>
                  <a:gsLst>
                    <a:gs pos="0">
                      <a:srgbClr val="BACEFF">
                        <a:alpha val="100000"/>
                      </a:srgbClr>
                    </a:gs>
                    <a:gs pos="55000">
                      <a:srgbClr val="002FA7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/>
                <a:ea typeface="Source Han Sans CN Bold"/>
                <a:cs typeface="Source Han Sans CN Bold"/>
              </a:rPr>
              <a:t>资料来源广泛</a:t>
            </a:r>
            <a:endParaRPr kumimoji="1" lang="zh-CN" altLang="en-US" dirty="0"/>
          </a:p>
        </p:txBody>
      </p:sp>
      <p:sp>
        <p:nvSpPr>
          <p:cNvPr id="8" name="标题 1"/>
          <p:cNvSpPr txBox="1"/>
          <p:nvPr/>
        </p:nvSpPr>
        <p:spPr>
          <a:xfrm>
            <a:off x="5003402" y="1995061"/>
            <a:ext cx="6212184" cy="13108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公开数据集：Drebin、VirusShare、CICMalware2020和AndroZoo。
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学术论文和研究报告：通过Google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Scholar、IEEE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Xplore、ACM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 Digital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Library等数据库获取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。
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开源项目和代码：GitHub和GitLab等平台提供了大量的开源项目和代码，可用于参考和实验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。</a:t>
            </a:r>
            <a:endParaRPr kumimoji="1" lang="zh-CN" altLang="en-US" dirty="0"/>
          </a:p>
        </p:txBody>
      </p:sp>
      <p:sp>
        <p:nvSpPr>
          <p:cNvPr id="9" name="标题 1"/>
          <p:cNvSpPr txBox="1"/>
          <p:nvPr/>
        </p:nvSpPr>
        <p:spPr>
          <a:xfrm>
            <a:off x="4196620" y="2057295"/>
            <a:ext cx="599135" cy="599135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5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216303" y="2126030"/>
            <a:ext cx="559769" cy="46166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124167" y="4083773"/>
            <a:ext cx="6202052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BACEFF">
                        <a:alpha val="100000"/>
                      </a:srgbClr>
                    </a:gs>
                    <a:gs pos="55000">
                      <a:srgbClr val="002FA7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/>
                <a:ea typeface="Source Han Sans CN Bold"/>
                <a:cs typeface="Source Han Sans CN Bold"/>
              </a:rPr>
              <a:t>实验设备充足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124415" y="4444884"/>
            <a:ext cx="6212184" cy="13108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实验环境：本项目的实验环境将基于实验室提供的工作站电脑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
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操作系统：Linux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 Ubuntu 22.04 LTS
计算资源：GPU：RTX4080和CPU：i7-14700k提供了足够的计算能力来</a:t>
            </a:r>
            <a:r>
              <a:rPr kumimoji="1" lang="zh-CN" altLang="en-US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提取特征、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训练和测试深度学习模型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。
存储资源：拥有至少10TB的硬盘空间。</a:t>
            </a:r>
            <a:endParaRPr kumimoji="1" lang="zh-CN" altLang="en-US" dirty="0"/>
          </a:p>
        </p:txBody>
      </p:sp>
      <p:sp>
        <p:nvSpPr>
          <p:cNvPr id="13" name="标题 1"/>
          <p:cNvSpPr txBox="1"/>
          <p:nvPr/>
        </p:nvSpPr>
        <p:spPr>
          <a:xfrm>
            <a:off x="4317633" y="4507118"/>
            <a:ext cx="599135" cy="599135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5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337316" y="4575853"/>
            <a:ext cx="559769" cy="46166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1483417" y="2578773"/>
            <a:ext cx="2335831" cy="2335831"/>
          </a:xfrm>
          <a:custGeom>
            <a:avLst/>
            <a:gdLst/>
            <a:ahLst/>
            <a:cxnLst/>
            <a:rect l="l" t="t" r="r" b="b"/>
            <a:pathLst>
              <a:path w="2336800" h="2336800">
                <a:moveTo>
                  <a:pt x="1167916" y="0"/>
                </a:moveTo>
                <a:cubicBezTo>
                  <a:pt x="1812937" y="0"/>
                  <a:pt x="2335831" y="522894"/>
                  <a:pt x="2335831" y="1167916"/>
                </a:cubicBezTo>
                <a:cubicBezTo>
                  <a:pt x="2335831" y="1812937"/>
                  <a:pt x="1812937" y="2335831"/>
                  <a:pt x="1167916" y="2335831"/>
                </a:cubicBezTo>
                <a:cubicBezTo>
                  <a:pt x="522894" y="2335831"/>
                  <a:pt x="0" y="1812937"/>
                  <a:pt x="0" y="1167916"/>
                </a:cubicBezTo>
                <a:cubicBezTo>
                  <a:pt x="0" y="522894"/>
                  <a:pt x="522894" y="0"/>
                  <a:pt x="1167916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6" name="标题 1"/>
          <p:cNvSpPr txBox="1"/>
          <p:nvPr/>
        </p:nvSpPr>
        <p:spPr>
          <a:xfrm>
            <a:off x="660400" y="4065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资料来源与实验设备可能性</a:t>
            </a:r>
            <a:endParaRPr kumimoji="1" lang="zh-CN" altLang="en-US"/>
          </a:p>
        </p:txBody>
      </p:sp>
      <p:cxnSp>
        <p:nvCxnSpPr>
          <p:cNvPr id="17" name="标题 1"/>
          <p:cNvCxnSpPr/>
          <p:nvPr/>
        </p:nvCxnSpPr>
        <p:spPr>
          <a:xfrm>
            <a:off x="660400" y="958850"/>
            <a:ext cx="11461750" cy="0"/>
          </a:xfrm>
          <a:prstGeom prst="line">
            <a:avLst/>
          </a:prstGeom>
          <a:noFill/>
          <a:ln w="28575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0"/>
            </a:gradFill>
            <a:miter/>
          </a:ln>
        </p:spPr>
      </p:cxnSp>
      <p:grpSp>
        <p:nvGrpSpPr>
          <p:cNvPr id="18" name="组合 17"/>
          <p:cNvGrpSpPr/>
          <p:nvPr/>
        </p:nvGrpSpPr>
        <p:grpSpPr>
          <a:xfrm>
            <a:off x="203200" y="561165"/>
            <a:ext cx="381000" cy="158750"/>
            <a:chOff x="203200" y="561165"/>
            <a:chExt cx="381000" cy="158750"/>
          </a:xfrm>
        </p:grpSpPr>
        <p:sp>
          <p:nvSpPr>
            <p:cNvPr id="19" name="标题 1"/>
            <p:cNvSpPr txBox="1"/>
            <p:nvPr/>
          </p:nvSpPr>
          <p:spPr>
            <a:xfrm>
              <a:off x="425450" y="561165"/>
              <a:ext cx="158750" cy="158750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0" name="标题 1"/>
            <p:cNvSpPr txBox="1"/>
            <p:nvPr/>
          </p:nvSpPr>
          <p:spPr>
            <a:xfrm>
              <a:off x="203200" y="561165"/>
              <a:ext cx="158750" cy="158750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 l="2124" t="19545" r="2124" b="5778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-621952" y="5902880"/>
            <a:ext cx="13462438" cy="1783720"/>
          </a:xfrm>
          <a:prstGeom prst="cub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9525" cap="sq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70744" y="701087"/>
            <a:ext cx="10450513" cy="5455826"/>
          </a:xfrm>
          <a:prstGeom prst="roundRect">
            <a:avLst>
              <a:gd name="adj" fmla="val 8636"/>
            </a:avLst>
          </a:prstGeom>
          <a:solidFill>
            <a:schemeClr val="bg1">
              <a:alpha val="55000"/>
            </a:schemeClr>
          </a:solidFill>
          <a:ln w="12700" cap="sq">
            <a:solidFill>
              <a:schemeClr val="bg1">
                <a:alpha val="5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157436" y="934942"/>
            <a:ext cx="9877128" cy="4988116"/>
          </a:xfrm>
          <a:prstGeom prst="roundRect">
            <a:avLst>
              <a:gd name="adj" fmla="val 6229"/>
            </a:avLst>
          </a:prstGeom>
          <a:noFill/>
          <a:ln w="254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170568" y="278353"/>
            <a:ext cx="1850865" cy="20903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316B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05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437858" y="2537211"/>
            <a:ext cx="7316284" cy="22548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02FA7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计划安排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9739144">
            <a:off x="4271415" y="1548865"/>
            <a:ext cx="758046" cy="758046"/>
          </a:xfrm>
          <a:prstGeom prst="star4">
            <a:avLst>
              <a:gd name="adj" fmla="val 11335"/>
            </a:avLst>
          </a:prstGeom>
          <a:solidFill>
            <a:schemeClr val="accent2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8185140">
            <a:off x="10051533" y="4823109"/>
            <a:ext cx="626998" cy="62699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8748891" flipV="1">
            <a:off x="1545505" y="1402564"/>
            <a:ext cx="626998" cy="62699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407330" y="5256097"/>
            <a:ext cx="606241" cy="297751"/>
          </a:xfrm>
          <a:custGeom>
            <a:avLst/>
            <a:gdLst>
              <a:gd name="connsiteX0" fmla="*/ 0 w 606241"/>
              <a:gd name="connsiteY0" fmla="*/ 252032 h 297751"/>
              <a:gd name="connsiteX1" fmla="*/ 606241 w 606241"/>
              <a:gd name="connsiteY1" fmla="*/ 252032 h 297751"/>
              <a:gd name="connsiteX2" fmla="*/ 606241 w 606241"/>
              <a:gd name="connsiteY2" fmla="*/ 297751 h 297751"/>
              <a:gd name="connsiteX3" fmla="*/ 0 w 606241"/>
              <a:gd name="connsiteY3" fmla="*/ 297751 h 297751"/>
              <a:gd name="connsiteX4" fmla="*/ 1 w 606241"/>
              <a:gd name="connsiteY4" fmla="*/ 126016 h 297751"/>
              <a:gd name="connsiteX5" fmla="*/ 429874 w 606241"/>
              <a:gd name="connsiteY5" fmla="*/ 126016 h 297751"/>
              <a:gd name="connsiteX6" fmla="*/ 429874 w 606241"/>
              <a:gd name="connsiteY6" fmla="*/ 171735 h 297751"/>
              <a:gd name="connsiteX7" fmla="*/ 1 w 606241"/>
              <a:gd name="connsiteY7" fmla="*/ 171735 h 297751"/>
              <a:gd name="connsiteX8" fmla="*/ 1 w 606241"/>
              <a:gd name="connsiteY8" fmla="*/ 0 h 297751"/>
              <a:gd name="connsiteX9" fmla="*/ 429874 w 606241"/>
              <a:gd name="connsiteY9" fmla="*/ 0 h 297751"/>
              <a:gd name="connsiteX10" fmla="*/ 429874 w 606241"/>
              <a:gd name="connsiteY10" fmla="*/ 45719 h 297751"/>
              <a:gd name="connsiteX11" fmla="*/ 1 w 606241"/>
              <a:gd name="connsiteY11" fmla="*/ 45719 h 297751"/>
            </a:gdLst>
            <a:ahLst/>
            <a:cxnLst/>
            <a:rect l="l" t="t" r="r" b="b"/>
            <a:pathLst>
              <a:path w="606241" h="297751">
                <a:moveTo>
                  <a:pt x="0" y="252032"/>
                </a:moveTo>
                <a:lnTo>
                  <a:pt x="606241" y="252032"/>
                </a:lnTo>
                <a:lnTo>
                  <a:pt x="606241" y="297751"/>
                </a:lnTo>
                <a:lnTo>
                  <a:pt x="0" y="297751"/>
                </a:lnTo>
                <a:close/>
                <a:moveTo>
                  <a:pt x="1" y="126016"/>
                </a:moveTo>
                <a:lnTo>
                  <a:pt x="429874" y="126016"/>
                </a:lnTo>
                <a:lnTo>
                  <a:pt x="429874" y="171735"/>
                </a:lnTo>
                <a:lnTo>
                  <a:pt x="1" y="171735"/>
                </a:lnTo>
                <a:close/>
                <a:moveTo>
                  <a:pt x="1" y="0"/>
                </a:moveTo>
                <a:lnTo>
                  <a:pt x="429874" y="0"/>
                </a:lnTo>
                <a:lnTo>
                  <a:pt x="429874" y="45719"/>
                </a:lnTo>
                <a:lnTo>
                  <a:pt x="1" y="45719"/>
                </a:ln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 flipV="1">
            <a:off x="10171004" y="1276788"/>
            <a:ext cx="606241" cy="297751"/>
          </a:xfrm>
          <a:custGeom>
            <a:avLst/>
            <a:gdLst>
              <a:gd name="connsiteX0" fmla="*/ 429874 w 606241"/>
              <a:gd name="connsiteY0" fmla="*/ 45719 h 297751"/>
              <a:gd name="connsiteX1" fmla="*/ 1 w 606241"/>
              <a:gd name="connsiteY1" fmla="*/ 45719 h 297751"/>
              <a:gd name="connsiteX2" fmla="*/ 1 w 606241"/>
              <a:gd name="connsiteY2" fmla="*/ 0 h 297751"/>
              <a:gd name="connsiteX3" fmla="*/ 429874 w 606241"/>
              <a:gd name="connsiteY3" fmla="*/ 0 h 297751"/>
              <a:gd name="connsiteX4" fmla="*/ 429874 w 606241"/>
              <a:gd name="connsiteY4" fmla="*/ 171735 h 297751"/>
              <a:gd name="connsiteX5" fmla="*/ 1 w 606241"/>
              <a:gd name="connsiteY5" fmla="*/ 171735 h 297751"/>
              <a:gd name="connsiteX6" fmla="*/ 1 w 606241"/>
              <a:gd name="connsiteY6" fmla="*/ 126016 h 297751"/>
              <a:gd name="connsiteX7" fmla="*/ 429874 w 606241"/>
              <a:gd name="connsiteY7" fmla="*/ 126016 h 297751"/>
              <a:gd name="connsiteX8" fmla="*/ 606241 w 606241"/>
              <a:gd name="connsiteY8" fmla="*/ 297751 h 297751"/>
              <a:gd name="connsiteX9" fmla="*/ 0 w 606241"/>
              <a:gd name="connsiteY9" fmla="*/ 297751 h 297751"/>
              <a:gd name="connsiteX10" fmla="*/ 0 w 606241"/>
              <a:gd name="connsiteY10" fmla="*/ 252032 h 297751"/>
              <a:gd name="connsiteX11" fmla="*/ 606241 w 606241"/>
              <a:gd name="connsiteY11" fmla="*/ 252032 h 297751"/>
            </a:gdLst>
            <a:ahLst/>
            <a:cxnLst/>
            <a:rect l="l" t="t" r="r" b="b"/>
            <a:pathLst>
              <a:path w="606241" h="297751">
                <a:moveTo>
                  <a:pt x="429874" y="45719"/>
                </a:moveTo>
                <a:lnTo>
                  <a:pt x="1" y="45719"/>
                </a:lnTo>
                <a:lnTo>
                  <a:pt x="1" y="0"/>
                </a:lnTo>
                <a:lnTo>
                  <a:pt x="429874" y="0"/>
                </a:lnTo>
                <a:close/>
                <a:moveTo>
                  <a:pt x="429874" y="171735"/>
                </a:moveTo>
                <a:lnTo>
                  <a:pt x="1" y="171735"/>
                </a:lnTo>
                <a:lnTo>
                  <a:pt x="1" y="126016"/>
                </a:lnTo>
                <a:lnTo>
                  <a:pt x="429874" y="126016"/>
                </a:lnTo>
                <a:close/>
                <a:moveTo>
                  <a:pt x="606241" y="297751"/>
                </a:moveTo>
                <a:lnTo>
                  <a:pt x="0" y="297751"/>
                </a:lnTo>
                <a:lnTo>
                  <a:pt x="0" y="252032"/>
                </a:lnTo>
                <a:lnTo>
                  <a:pt x="606241" y="252032"/>
                </a:ln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860856" flipH="1">
            <a:off x="7309914" y="1548865"/>
            <a:ext cx="758046" cy="758046"/>
          </a:xfrm>
          <a:prstGeom prst="star4">
            <a:avLst>
              <a:gd name="adj" fmla="val 11335"/>
            </a:avLst>
          </a:prstGeom>
          <a:solidFill>
            <a:schemeClr val="accent2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638744" y="3142308"/>
            <a:ext cx="192118" cy="954652"/>
          </a:xfrm>
          <a:custGeom>
            <a:avLst/>
            <a:gdLst>
              <a:gd name="connsiteX0" fmla="*/ 96059 w 192118"/>
              <a:gd name="connsiteY0" fmla="*/ 762534 h 954652"/>
              <a:gd name="connsiteX1" fmla="*/ 192118 w 192118"/>
              <a:gd name="connsiteY1" fmla="*/ 858593 h 954652"/>
              <a:gd name="connsiteX2" fmla="*/ 96059 w 192118"/>
              <a:gd name="connsiteY2" fmla="*/ 954652 h 954652"/>
              <a:gd name="connsiteX3" fmla="*/ 0 w 192118"/>
              <a:gd name="connsiteY3" fmla="*/ 858593 h 954652"/>
              <a:gd name="connsiteX4" fmla="*/ 96059 w 192118"/>
              <a:gd name="connsiteY4" fmla="*/ 762534 h 954652"/>
              <a:gd name="connsiteX5" fmla="*/ 96059 w 192118"/>
              <a:gd name="connsiteY5" fmla="*/ 381267 h 954652"/>
              <a:gd name="connsiteX6" fmla="*/ 192118 w 192118"/>
              <a:gd name="connsiteY6" fmla="*/ 477326 h 954652"/>
              <a:gd name="connsiteX7" fmla="*/ 96059 w 192118"/>
              <a:gd name="connsiteY7" fmla="*/ 573385 h 954652"/>
              <a:gd name="connsiteX8" fmla="*/ 0 w 192118"/>
              <a:gd name="connsiteY8" fmla="*/ 477326 h 954652"/>
              <a:gd name="connsiteX9" fmla="*/ 96059 w 192118"/>
              <a:gd name="connsiteY9" fmla="*/ 381267 h 954652"/>
              <a:gd name="connsiteX10" fmla="*/ 96059 w 192118"/>
              <a:gd name="connsiteY10" fmla="*/ 0 h 954652"/>
              <a:gd name="connsiteX11" fmla="*/ 192118 w 192118"/>
              <a:gd name="connsiteY11" fmla="*/ 96059 h 954652"/>
              <a:gd name="connsiteX12" fmla="*/ 96059 w 192118"/>
              <a:gd name="connsiteY12" fmla="*/ 192118 h 954652"/>
              <a:gd name="connsiteX13" fmla="*/ 0 w 192118"/>
              <a:gd name="connsiteY13" fmla="*/ 96059 h 954652"/>
              <a:gd name="connsiteX14" fmla="*/ 96059 w 192118"/>
              <a:gd name="connsiteY14" fmla="*/ 0 h 954652"/>
            </a:gdLst>
            <a:ahLst/>
            <a:cxnLst/>
            <a:rect l="l" t="t" r="r" b="b"/>
            <a:pathLst>
              <a:path w="192118" h="954652">
                <a:moveTo>
                  <a:pt x="96059" y="762534"/>
                </a:moveTo>
                <a:cubicBezTo>
                  <a:pt x="149111" y="762534"/>
                  <a:pt x="192118" y="805541"/>
                  <a:pt x="192118" y="858593"/>
                </a:cubicBezTo>
                <a:cubicBezTo>
                  <a:pt x="192118" y="911645"/>
                  <a:pt x="149111" y="954652"/>
                  <a:pt x="96059" y="954652"/>
                </a:cubicBezTo>
                <a:cubicBezTo>
                  <a:pt x="43007" y="954652"/>
                  <a:pt x="0" y="911645"/>
                  <a:pt x="0" y="858593"/>
                </a:cubicBezTo>
                <a:cubicBezTo>
                  <a:pt x="0" y="805541"/>
                  <a:pt x="43007" y="762534"/>
                  <a:pt x="96059" y="762534"/>
                </a:cubicBezTo>
                <a:close/>
                <a:moveTo>
                  <a:pt x="96059" y="381267"/>
                </a:moveTo>
                <a:cubicBezTo>
                  <a:pt x="149111" y="381267"/>
                  <a:pt x="192118" y="424274"/>
                  <a:pt x="192118" y="477326"/>
                </a:cubicBezTo>
                <a:cubicBezTo>
                  <a:pt x="192118" y="530378"/>
                  <a:pt x="149111" y="573385"/>
                  <a:pt x="96059" y="573385"/>
                </a:cubicBezTo>
                <a:cubicBezTo>
                  <a:pt x="43007" y="573385"/>
                  <a:pt x="0" y="530378"/>
                  <a:pt x="0" y="477326"/>
                </a:cubicBezTo>
                <a:cubicBezTo>
                  <a:pt x="0" y="424274"/>
                  <a:pt x="43007" y="381267"/>
                  <a:pt x="96059" y="381267"/>
                </a:cubicBezTo>
                <a:close/>
                <a:moveTo>
                  <a:pt x="96059" y="0"/>
                </a:moveTo>
                <a:cubicBezTo>
                  <a:pt x="149111" y="0"/>
                  <a:pt x="192118" y="43007"/>
                  <a:pt x="192118" y="96059"/>
                </a:cubicBezTo>
                <a:cubicBezTo>
                  <a:pt x="192118" y="149111"/>
                  <a:pt x="149111" y="192118"/>
                  <a:pt x="96059" y="192118"/>
                </a:cubicBezTo>
                <a:cubicBezTo>
                  <a:pt x="43007" y="192118"/>
                  <a:pt x="0" y="149111"/>
                  <a:pt x="0" y="96059"/>
                </a:cubicBezTo>
                <a:cubicBezTo>
                  <a:pt x="0" y="43007"/>
                  <a:pt x="43007" y="0"/>
                  <a:pt x="96059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230256" y="3142308"/>
            <a:ext cx="192118" cy="954652"/>
          </a:xfrm>
          <a:custGeom>
            <a:avLst/>
            <a:gdLst>
              <a:gd name="connsiteX0" fmla="*/ 96059 w 192118"/>
              <a:gd name="connsiteY0" fmla="*/ 762534 h 954652"/>
              <a:gd name="connsiteX1" fmla="*/ 192118 w 192118"/>
              <a:gd name="connsiteY1" fmla="*/ 858593 h 954652"/>
              <a:gd name="connsiteX2" fmla="*/ 96059 w 192118"/>
              <a:gd name="connsiteY2" fmla="*/ 954652 h 954652"/>
              <a:gd name="connsiteX3" fmla="*/ 0 w 192118"/>
              <a:gd name="connsiteY3" fmla="*/ 858593 h 954652"/>
              <a:gd name="connsiteX4" fmla="*/ 96059 w 192118"/>
              <a:gd name="connsiteY4" fmla="*/ 762534 h 954652"/>
              <a:gd name="connsiteX5" fmla="*/ 96059 w 192118"/>
              <a:gd name="connsiteY5" fmla="*/ 381267 h 954652"/>
              <a:gd name="connsiteX6" fmla="*/ 192118 w 192118"/>
              <a:gd name="connsiteY6" fmla="*/ 477326 h 954652"/>
              <a:gd name="connsiteX7" fmla="*/ 96059 w 192118"/>
              <a:gd name="connsiteY7" fmla="*/ 573385 h 954652"/>
              <a:gd name="connsiteX8" fmla="*/ 0 w 192118"/>
              <a:gd name="connsiteY8" fmla="*/ 477326 h 954652"/>
              <a:gd name="connsiteX9" fmla="*/ 96059 w 192118"/>
              <a:gd name="connsiteY9" fmla="*/ 381267 h 954652"/>
              <a:gd name="connsiteX10" fmla="*/ 96059 w 192118"/>
              <a:gd name="connsiteY10" fmla="*/ 0 h 954652"/>
              <a:gd name="connsiteX11" fmla="*/ 192118 w 192118"/>
              <a:gd name="connsiteY11" fmla="*/ 96059 h 954652"/>
              <a:gd name="connsiteX12" fmla="*/ 96059 w 192118"/>
              <a:gd name="connsiteY12" fmla="*/ 192118 h 954652"/>
              <a:gd name="connsiteX13" fmla="*/ 0 w 192118"/>
              <a:gd name="connsiteY13" fmla="*/ 96059 h 954652"/>
              <a:gd name="connsiteX14" fmla="*/ 96059 w 192118"/>
              <a:gd name="connsiteY14" fmla="*/ 0 h 954652"/>
            </a:gdLst>
            <a:ahLst/>
            <a:cxnLst/>
            <a:rect l="l" t="t" r="r" b="b"/>
            <a:pathLst>
              <a:path w="192118" h="954652">
                <a:moveTo>
                  <a:pt x="96059" y="762534"/>
                </a:moveTo>
                <a:cubicBezTo>
                  <a:pt x="149111" y="762534"/>
                  <a:pt x="192118" y="805541"/>
                  <a:pt x="192118" y="858593"/>
                </a:cubicBezTo>
                <a:cubicBezTo>
                  <a:pt x="192118" y="911645"/>
                  <a:pt x="149111" y="954652"/>
                  <a:pt x="96059" y="954652"/>
                </a:cubicBezTo>
                <a:cubicBezTo>
                  <a:pt x="43007" y="954652"/>
                  <a:pt x="0" y="911645"/>
                  <a:pt x="0" y="858593"/>
                </a:cubicBezTo>
                <a:cubicBezTo>
                  <a:pt x="0" y="805541"/>
                  <a:pt x="43007" y="762534"/>
                  <a:pt x="96059" y="762534"/>
                </a:cubicBezTo>
                <a:close/>
                <a:moveTo>
                  <a:pt x="96059" y="381267"/>
                </a:moveTo>
                <a:cubicBezTo>
                  <a:pt x="149111" y="381267"/>
                  <a:pt x="192118" y="424274"/>
                  <a:pt x="192118" y="477326"/>
                </a:cubicBezTo>
                <a:cubicBezTo>
                  <a:pt x="192118" y="530378"/>
                  <a:pt x="149111" y="573385"/>
                  <a:pt x="96059" y="573385"/>
                </a:cubicBezTo>
                <a:cubicBezTo>
                  <a:pt x="43007" y="573385"/>
                  <a:pt x="0" y="530378"/>
                  <a:pt x="0" y="477326"/>
                </a:cubicBezTo>
                <a:cubicBezTo>
                  <a:pt x="0" y="424274"/>
                  <a:pt x="43007" y="381267"/>
                  <a:pt x="96059" y="381267"/>
                </a:cubicBezTo>
                <a:close/>
                <a:moveTo>
                  <a:pt x="96059" y="0"/>
                </a:moveTo>
                <a:cubicBezTo>
                  <a:pt x="149111" y="0"/>
                  <a:pt x="192118" y="43007"/>
                  <a:pt x="192118" y="96059"/>
                </a:cubicBezTo>
                <a:cubicBezTo>
                  <a:pt x="192118" y="149111"/>
                  <a:pt x="149111" y="192118"/>
                  <a:pt x="96059" y="192118"/>
                </a:cubicBezTo>
                <a:cubicBezTo>
                  <a:pt x="43007" y="192118"/>
                  <a:pt x="0" y="149111"/>
                  <a:pt x="0" y="96059"/>
                </a:cubicBezTo>
                <a:cubicBezTo>
                  <a:pt x="0" y="43007"/>
                  <a:pt x="43007" y="0"/>
                  <a:pt x="96059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3594445" y="5071133"/>
            <a:ext cx="5003110" cy="131327"/>
          </a:xfrm>
          <a:custGeom>
            <a:avLst/>
            <a:gdLst>
              <a:gd name="connsiteX0" fmla="*/ 0 w 5003110"/>
              <a:gd name="connsiteY0" fmla="*/ 116927 h 131327"/>
              <a:gd name="connsiteX1" fmla="*/ 5003110 w 5003110"/>
              <a:gd name="connsiteY1" fmla="*/ 116927 h 131327"/>
              <a:gd name="connsiteX2" fmla="*/ 5003110 w 5003110"/>
              <a:gd name="connsiteY2" fmla="*/ 131327 h 131327"/>
              <a:gd name="connsiteX3" fmla="*/ 0 w 5003110"/>
              <a:gd name="connsiteY3" fmla="*/ 131327 h 131327"/>
              <a:gd name="connsiteX4" fmla="*/ 0 w 5003110"/>
              <a:gd name="connsiteY4" fmla="*/ 0 h 131327"/>
              <a:gd name="connsiteX5" fmla="*/ 5003110 w 5003110"/>
              <a:gd name="connsiteY5" fmla="*/ 0 h 131327"/>
              <a:gd name="connsiteX6" fmla="*/ 5003110 w 5003110"/>
              <a:gd name="connsiteY6" fmla="*/ 14400 h 131327"/>
              <a:gd name="connsiteX7" fmla="*/ 0 w 5003110"/>
              <a:gd name="connsiteY7" fmla="*/ 14400 h 131327"/>
            </a:gdLst>
            <a:ahLst/>
            <a:cxnLst/>
            <a:rect l="l" t="t" r="r" b="b"/>
            <a:pathLst>
              <a:path w="5003110" h="131327">
                <a:moveTo>
                  <a:pt x="0" y="116927"/>
                </a:moveTo>
                <a:lnTo>
                  <a:pt x="5003110" y="116927"/>
                </a:lnTo>
                <a:lnTo>
                  <a:pt x="5003110" y="131327"/>
                </a:lnTo>
                <a:lnTo>
                  <a:pt x="0" y="131327"/>
                </a:lnTo>
                <a:close/>
                <a:moveTo>
                  <a:pt x="0" y="0"/>
                </a:moveTo>
                <a:lnTo>
                  <a:pt x="5003110" y="0"/>
                </a:lnTo>
                <a:lnTo>
                  <a:pt x="5003110" y="14400"/>
                </a:lnTo>
                <a:lnTo>
                  <a:pt x="0" y="1440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809233" y="4881255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2809233" y="5190612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2809233" y="5035933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859551" y="4881255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8859551" y="5190612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8859551" y="5035933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4998236" y="568977"/>
            <a:ext cx="2195528" cy="52637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4300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/>
          </a:blip>
          <a:srcRect l="54125" t="18736" r="5521" b="8873"/>
          <a:stretch>
            <a:fillRect/>
          </a:stretch>
        </p:blipFill>
        <p:spPr>
          <a:xfrm>
            <a:off x="6598920" y="1402080"/>
            <a:ext cx="4919980" cy="4940300"/>
          </a:xfrm>
          <a:custGeom>
            <a:avLst/>
            <a:gdLst/>
            <a:ahLst/>
            <a:cxnLst/>
            <a:rect l="l" t="t" r="r" b="b"/>
            <a:pathLst>
              <a:path w="4914900" h="4940300">
                <a:moveTo>
                  <a:pt x="355272" y="0"/>
                </a:moveTo>
                <a:lnTo>
                  <a:pt x="4564708" y="0"/>
                </a:lnTo>
                <a:cubicBezTo>
                  <a:pt x="4760919" y="0"/>
                  <a:pt x="4919980" y="159061"/>
                  <a:pt x="4919980" y="355272"/>
                </a:cubicBezTo>
                <a:lnTo>
                  <a:pt x="4919980" y="4585028"/>
                </a:lnTo>
                <a:cubicBezTo>
                  <a:pt x="4919980" y="4781239"/>
                  <a:pt x="4760919" y="4940300"/>
                  <a:pt x="4564708" y="4940300"/>
                </a:cubicBezTo>
                <a:lnTo>
                  <a:pt x="355272" y="4940300"/>
                </a:lnTo>
                <a:cubicBezTo>
                  <a:pt x="159061" y="4940300"/>
                  <a:pt x="0" y="4781239"/>
                  <a:pt x="0" y="4585028"/>
                </a:cubicBezTo>
                <a:lnTo>
                  <a:pt x="0" y="355272"/>
                </a:lnTo>
                <a:cubicBezTo>
                  <a:pt x="0" y="159061"/>
                  <a:pt x="159061" y="0"/>
                  <a:pt x="35527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660400" y="2689547"/>
            <a:ext cx="6990080" cy="2539678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65200" y="2689547"/>
            <a:ext cx="6990080" cy="2539678"/>
          </a:xfrm>
          <a:prstGeom prst="round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651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H="1" flipV="1">
            <a:off x="6509276" y="3447445"/>
            <a:ext cx="1170960" cy="1133184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320280" y="2940501"/>
            <a:ext cx="6360681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研究规划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320279" y="3423574"/>
            <a:ext cx="6360681" cy="15394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2025年1月至4月完成总体方案规划，5月至8月实现策略验证，9月至12月丰富实验，2026年1月至3月完成毕业论文撰写并准备答辩。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670540" y="5351780"/>
            <a:ext cx="1122680" cy="1122680"/>
          </a:xfrm>
          <a:prstGeom prst="roundRect">
            <a:avLst/>
          </a:prstGeom>
          <a:solidFill>
            <a:schemeClr val="accent1">
              <a:alpha val="42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60400" y="4065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研究阶段目标与时间节点</a:t>
            </a:r>
            <a:endParaRPr kumimoji="1" lang="zh-CN" altLang="en-US"/>
          </a:p>
        </p:txBody>
      </p:sp>
      <p:cxnSp>
        <p:nvCxnSpPr>
          <p:cNvPr id="11" name="标题 1"/>
          <p:cNvCxnSpPr/>
          <p:nvPr/>
        </p:nvCxnSpPr>
        <p:spPr>
          <a:xfrm>
            <a:off x="660400" y="958850"/>
            <a:ext cx="11461750" cy="0"/>
          </a:xfrm>
          <a:prstGeom prst="line">
            <a:avLst/>
          </a:prstGeom>
          <a:noFill/>
          <a:ln w="28575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0"/>
            </a:gradFill>
            <a:miter/>
          </a:ln>
        </p:spPr>
      </p:cxnSp>
      <p:grpSp>
        <p:nvGrpSpPr>
          <p:cNvPr id="12" name="组合 11"/>
          <p:cNvGrpSpPr/>
          <p:nvPr/>
        </p:nvGrpSpPr>
        <p:grpSpPr>
          <a:xfrm>
            <a:off x="203200" y="561165"/>
            <a:ext cx="381000" cy="158750"/>
            <a:chOff x="203200" y="561165"/>
            <a:chExt cx="381000" cy="158750"/>
          </a:xfrm>
        </p:grpSpPr>
        <p:sp>
          <p:nvSpPr>
            <p:cNvPr id="13" name="标题 1"/>
            <p:cNvSpPr txBox="1"/>
            <p:nvPr/>
          </p:nvSpPr>
          <p:spPr>
            <a:xfrm>
              <a:off x="425450" y="561165"/>
              <a:ext cx="158750" cy="158750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203200" y="561165"/>
              <a:ext cx="158750" cy="158750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 l="2124" t="19545" r="2124" b="5778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-621952" y="5902880"/>
            <a:ext cx="13462438" cy="1783720"/>
          </a:xfrm>
          <a:prstGeom prst="cub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9525" cap="sq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70744" y="701087"/>
            <a:ext cx="10450513" cy="5455826"/>
          </a:xfrm>
          <a:prstGeom prst="roundRect">
            <a:avLst>
              <a:gd name="adj" fmla="val 8636"/>
            </a:avLst>
          </a:prstGeom>
          <a:solidFill>
            <a:schemeClr val="bg1">
              <a:alpha val="55000"/>
            </a:schemeClr>
          </a:solidFill>
          <a:ln w="12700" cap="sq">
            <a:solidFill>
              <a:schemeClr val="bg1">
                <a:alpha val="5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157436" y="934942"/>
            <a:ext cx="9877128" cy="4988116"/>
          </a:xfrm>
          <a:prstGeom prst="roundRect">
            <a:avLst>
              <a:gd name="adj" fmla="val 6229"/>
            </a:avLst>
          </a:prstGeom>
          <a:noFill/>
          <a:ln w="254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998236" y="568977"/>
            <a:ext cx="2195528" cy="52637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440727" y="1338066"/>
            <a:ext cx="3310547" cy="9167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316B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2025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437858" y="2334162"/>
            <a:ext cx="7316284" cy="23219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02FA7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108514" y="4815357"/>
            <a:ext cx="2679759" cy="4877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787757" y="4711540"/>
            <a:ext cx="698400" cy="717142"/>
          </a:xfrm>
          <a:prstGeom prst="foldedCorner">
            <a:avLst/>
          </a:prstGeom>
          <a:solidFill>
            <a:schemeClr val="accent2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730153" y="4815357"/>
            <a:ext cx="2679759" cy="4877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409396" y="4711540"/>
            <a:ext cx="698400" cy="717142"/>
          </a:xfrm>
          <a:prstGeom prst="foldedCorner">
            <a:avLst/>
          </a:prstGeom>
          <a:solidFill>
            <a:schemeClr val="accent2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224586" y="4911869"/>
            <a:ext cx="2118472" cy="2947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237D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汇报时间：2025.1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947120" y="4858122"/>
            <a:ext cx="379674" cy="411279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552457" y="4857622"/>
            <a:ext cx="412278" cy="412278"/>
          </a:xfrm>
          <a:custGeom>
            <a:avLst/>
            <a:gdLst>
              <a:gd name="connsiteX0" fmla="*/ 666750 w 1333500"/>
              <a:gd name="connsiteY0" fmla="*/ 0 h 1333500"/>
              <a:gd name="connsiteX1" fmla="*/ 0 w 1333500"/>
              <a:gd name="connsiteY1" fmla="*/ 666750 h 1333500"/>
              <a:gd name="connsiteX2" fmla="*/ 666750 w 1333500"/>
              <a:gd name="connsiteY2" fmla="*/ 1333500 h 1333500"/>
              <a:gd name="connsiteX3" fmla="*/ 1333500 w 1333500"/>
              <a:gd name="connsiteY3" fmla="*/ 666750 h 1333500"/>
              <a:gd name="connsiteX4" fmla="*/ 666750 w 1333500"/>
              <a:gd name="connsiteY4" fmla="*/ 0 h 1333500"/>
              <a:gd name="connsiteX5" fmla="*/ 1088517 w 1333500"/>
              <a:gd name="connsiteY5" fmla="*/ 965263 h 1333500"/>
              <a:gd name="connsiteX6" fmla="*/ 723900 w 1333500"/>
              <a:gd name="connsiteY6" fmla="*/ 754571 h 1333500"/>
              <a:gd name="connsiteX7" fmla="*/ 578732 w 1333500"/>
              <a:gd name="connsiteY7" fmla="*/ 724872 h 1333500"/>
              <a:gd name="connsiteX8" fmla="*/ 608432 w 1333500"/>
              <a:gd name="connsiteY8" fmla="*/ 579704 h 1333500"/>
              <a:gd name="connsiteX9" fmla="*/ 617125 w 1333500"/>
              <a:gd name="connsiteY9" fmla="*/ 574548 h 1333500"/>
              <a:gd name="connsiteX10" fmla="*/ 617125 w 1333500"/>
              <a:gd name="connsiteY10" fmla="*/ 332232 h 1333500"/>
              <a:gd name="connsiteX11" fmla="*/ 664750 w 1333500"/>
              <a:gd name="connsiteY11" fmla="*/ 284607 h 1333500"/>
              <a:gd name="connsiteX12" fmla="*/ 712375 w 1333500"/>
              <a:gd name="connsiteY12" fmla="*/ 332232 h 1333500"/>
              <a:gd name="connsiteX13" fmla="*/ 712375 w 1333500"/>
              <a:gd name="connsiteY13" fmla="*/ 572453 h 1333500"/>
              <a:gd name="connsiteX14" fmla="*/ 771525 w 1333500"/>
              <a:gd name="connsiteY14" fmla="*/ 666750 h 1333500"/>
              <a:gd name="connsiteX15" fmla="*/ 768287 w 1333500"/>
              <a:gd name="connsiteY15" fmla="*/ 692372 h 1333500"/>
              <a:gd name="connsiteX16" fmla="*/ 1126617 w 1333500"/>
              <a:gd name="connsiteY16" fmla="*/ 899255 h 1333500"/>
              <a:gd name="connsiteX17" fmla="*/ 1140571 w 1333500"/>
              <a:gd name="connsiteY17" fmla="*/ 951309 h 1333500"/>
              <a:gd name="connsiteX18" fmla="*/ 1088517 w 1333500"/>
              <a:gd name="connsiteY18" fmla="*/ 965263 h 1333500"/>
            </a:gdLst>
            <a:ahLst/>
            <a:cxnLst/>
            <a:rect l="l" t="t" r="r" b="b"/>
            <a:pathLst>
              <a:path w="1333500" h="1333500">
                <a:moveTo>
                  <a:pt x="666750" y="0"/>
                </a:moveTo>
                <a:cubicBezTo>
                  <a:pt x="298514" y="0"/>
                  <a:pt x="0" y="298514"/>
                  <a:pt x="0" y="666750"/>
                </a:cubicBezTo>
                <a:cubicBezTo>
                  <a:pt x="0" y="1034987"/>
                  <a:pt x="298514" y="1333500"/>
                  <a:pt x="666750" y="1333500"/>
                </a:cubicBezTo>
                <a:cubicBezTo>
                  <a:pt x="1034987" y="1333500"/>
                  <a:pt x="1333500" y="1034987"/>
                  <a:pt x="1333500" y="666750"/>
                </a:cubicBezTo>
                <a:cubicBezTo>
                  <a:pt x="1333500" y="298514"/>
                  <a:pt x="1034987" y="0"/>
                  <a:pt x="666750" y="0"/>
                </a:cubicBezTo>
                <a:close/>
                <a:moveTo>
                  <a:pt x="1088517" y="965263"/>
                </a:moveTo>
                <a:lnTo>
                  <a:pt x="723900" y="754571"/>
                </a:lnTo>
                <a:cubicBezTo>
                  <a:pt x="675612" y="786456"/>
                  <a:pt x="610618" y="773160"/>
                  <a:pt x="578732" y="724872"/>
                </a:cubicBezTo>
                <a:cubicBezTo>
                  <a:pt x="546847" y="676583"/>
                  <a:pt x="560144" y="611590"/>
                  <a:pt x="608432" y="579704"/>
                </a:cubicBezTo>
                <a:cubicBezTo>
                  <a:pt x="611245" y="577847"/>
                  <a:pt x="614146" y="576125"/>
                  <a:pt x="617125" y="574548"/>
                </a:cubicBezTo>
                <a:lnTo>
                  <a:pt x="617125" y="332232"/>
                </a:lnTo>
                <a:cubicBezTo>
                  <a:pt x="617125" y="305930"/>
                  <a:pt x="638447" y="284607"/>
                  <a:pt x="664750" y="284607"/>
                </a:cubicBezTo>
                <a:cubicBezTo>
                  <a:pt x="691052" y="284607"/>
                  <a:pt x="712375" y="305930"/>
                  <a:pt x="712375" y="332232"/>
                </a:cubicBezTo>
                <a:lnTo>
                  <a:pt x="712375" y="572453"/>
                </a:lnTo>
                <a:cubicBezTo>
                  <a:pt x="748539" y="589946"/>
                  <a:pt x="771516" y="626577"/>
                  <a:pt x="771525" y="666750"/>
                </a:cubicBezTo>
                <a:cubicBezTo>
                  <a:pt x="771475" y="675389"/>
                  <a:pt x="770388" y="683992"/>
                  <a:pt x="768287" y="692372"/>
                </a:cubicBezTo>
                <a:lnTo>
                  <a:pt x="1126617" y="899255"/>
                </a:lnTo>
                <a:cubicBezTo>
                  <a:pt x="1144848" y="909777"/>
                  <a:pt x="1151096" y="933081"/>
                  <a:pt x="1140571" y="951309"/>
                </a:cubicBezTo>
                <a:cubicBezTo>
                  <a:pt x="1130046" y="969540"/>
                  <a:pt x="1106748" y="975789"/>
                  <a:pt x="1088517" y="96526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3679914" y="4902696"/>
            <a:ext cx="1784577" cy="2922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237D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汇报人：陈治丞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19739144">
            <a:off x="3224867" y="1435009"/>
            <a:ext cx="758046" cy="758046"/>
          </a:xfrm>
          <a:prstGeom prst="star4">
            <a:avLst>
              <a:gd name="adj" fmla="val 11335"/>
            </a:avLst>
          </a:prstGeom>
          <a:solidFill>
            <a:schemeClr val="accent2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18185140">
            <a:off x="10051533" y="4823109"/>
            <a:ext cx="626998" cy="62699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18748891" flipV="1">
            <a:off x="1545505" y="1402564"/>
            <a:ext cx="626998" cy="62699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407330" y="5256097"/>
            <a:ext cx="606241" cy="297751"/>
          </a:xfrm>
          <a:custGeom>
            <a:avLst/>
            <a:gdLst>
              <a:gd name="connsiteX0" fmla="*/ 0 w 606241"/>
              <a:gd name="connsiteY0" fmla="*/ 252032 h 297751"/>
              <a:gd name="connsiteX1" fmla="*/ 606241 w 606241"/>
              <a:gd name="connsiteY1" fmla="*/ 252032 h 297751"/>
              <a:gd name="connsiteX2" fmla="*/ 606241 w 606241"/>
              <a:gd name="connsiteY2" fmla="*/ 297751 h 297751"/>
              <a:gd name="connsiteX3" fmla="*/ 0 w 606241"/>
              <a:gd name="connsiteY3" fmla="*/ 297751 h 297751"/>
              <a:gd name="connsiteX4" fmla="*/ 1 w 606241"/>
              <a:gd name="connsiteY4" fmla="*/ 126016 h 297751"/>
              <a:gd name="connsiteX5" fmla="*/ 429874 w 606241"/>
              <a:gd name="connsiteY5" fmla="*/ 126016 h 297751"/>
              <a:gd name="connsiteX6" fmla="*/ 429874 w 606241"/>
              <a:gd name="connsiteY6" fmla="*/ 171735 h 297751"/>
              <a:gd name="connsiteX7" fmla="*/ 1 w 606241"/>
              <a:gd name="connsiteY7" fmla="*/ 171735 h 297751"/>
              <a:gd name="connsiteX8" fmla="*/ 1 w 606241"/>
              <a:gd name="connsiteY8" fmla="*/ 0 h 297751"/>
              <a:gd name="connsiteX9" fmla="*/ 429874 w 606241"/>
              <a:gd name="connsiteY9" fmla="*/ 0 h 297751"/>
              <a:gd name="connsiteX10" fmla="*/ 429874 w 606241"/>
              <a:gd name="connsiteY10" fmla="*/ 45719 h 297751"/>
              <a:gd name="connsiteX11" fmla="*/ 1 w 606241"/>
              <a:gd name="connsiteY11" fmla="*/ 45719 h 297751"/>
            </a:gdLst>
            <a:ahLst/>
            <a:cxnLst/>
            <a:rect l="l" t="t" r="r" b="b"/>
            <a:pathLst>
              <a:path w="606241" h="297751">
                <a:moveTo>
                  <a:pt x="0" y="252032"/>
                </a:moveTo>
                <a:lnTo>
                  <a:pt x="606241" y="252032"/>
                </a:lnTo>
                <a:lnTo>
                  <a:pt x="606241" y="297751"/>
                </a:lnTo>
                <a:lnTo>
                  <a:pt x="0" y="297751"/>
                </a:lnTo>
                <a:close/>
                <a:moveTo>
                  <a:pt x="1" y="126016"/>
                </a:moveTo>
                <a:lnTo>
                  <a:pt x="429874" y="126016"/>
                </a:lnTo>
                <a:lnTo>
                  <a:pt x="429874" y="171735"/>
                </a:lnTo>
                <a:lnTo>
                  <a:pt x="1" y="171735"/>
                </a:lnTo>
                <a:close/>
                <a:moveTo>
                  <a:pt x="1" y="0"/>
                </a:moveTo>
                <a:lnTo>
                  <a:pt x="429874" y="0"/>
                </a:lnTo>
                <a:lnTo>
                  <a:pt x="429874" y="45719"/>
                </a:lnTo>
                <a:lnTo>
                  <a:pt x="1" y="45719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 flipV="1">
            <a:off x="10171004" y="1276788"/>
            <a:ext cx="606241" cy="297751"/>
          </a:xfrm>
          <a:custGeom>
            <a:avLst/>
            <a:gdLst>
              <a:gd name="connsiteX0" fmla="*/ 429874 w 606241"/>
              <a:gd name="connsiteY0" fmla="*/ 45719 h 297751"/>
              <a:gd name="connsiteX1" fmla="*/ 1 w 606241"/>
              <a:gd name="connsiteY1" fmla="*/ 45719 h 297751"/>
              <a:gd name="connsiteX2" fmla="*/ 1 w 606241"/>
              <a:gd name="connsiteY2" fmla="*/ 0 h 297751"/>
              <a:gd name="connsiteX3" fmla="*/ 429874 w 606241"/>
              <a:gd name="connsiteY3" fmla="*/ 0 h 297751"/>
              <a:gd name="connsiteX4" fmla="*/ 429874 w 606241"/>
              <a:gd name="connsiteY4" fmla="*/ 171735 h 297751"/>
              <a:gd name="connsiteX5" fmla="*/ 1 w 606241"/>
              <a:gd name="connsiteY5" fmla="*/ 171735 h 297751"/>
              <a:gd name="connsiteX6" fmla="*/ 1 w 606241"/>
              <a:gd name="connsiteY6" fmla="*/ 126016 h 297751"/>
              <a:gd name="connsiteX7" fmla="*/ 429874 w 606241"/>
              <a:gd name="connsiteY7" fmla="*/ 126016 h 297751"/>
              <a:gd name="connsiteX8" fmla="*/ 606241 w 606241"/>
              <a:gd name="connsiteY8" fmla="*/ 297751 h 297751"/>
              <a:gd name="connsiteX9" fmla="*/ 0 w 606241"/>
              <a:gd name="connsiteY9" fmla="*/ 297751 h 297751"/>
              <a:gd name="connsiteX10" fmla="*/ 0 w 606241"/>
              <a:gd name="connsiteY10" fmla="*/ 252032 h 297751"/>
              <a:gd name="connsiteX11" fmla="*/ 606241 w 606241"/>
              <a:gd name="connsiteY11" fmla="*/ 252032 h 297751"/>
            </a:gdLst>
            <a:ahLst/>
            <a:cxnLst/>
            <a:rect l="l" t="t" r="r" b="b"/>
            <a:pathLst>
              <a:path w="606241" h="297751">
                <a:moveTo>
                  <a:pt x="429874" y="45719"/>
                </a:moveTo>
                <a:lnTo>
                  <a:pt x="1" y="45719"/>
                </a:lnTo>
                <a:lnTo>
                  <a:pt x="1" y="0"/>
                </a:lnTo>
                <a:lnTo>
                  <a:pt x="429874" y="0"/>
                </a:lnTo>
                <a:close/>
                <a:moveTo>
                  <a:pt x="429874" y="171735"/>
                </a:moveTo>
                <a:lnTo>
                  <a:pt x="1" y="171735"/>
                </a:lnTo>
                <a:lnTo>
                  <a:pt x="1" y="126016"/>
                </a:lnTo>
                <a:lnTo>
                  <a:pt x="429874" y="126016"/>
                </a:lnTo>
                <a:close/>
                <a:moveTo>
                  <a:pt x="606241" y="297751"/>
                </a:moveTo>
                <a:lnTo>
                  <a:pt x="0" y="297751"/>
                </a:lnTo>
                <a:lnTo>
                  <a:pt x="0" y="252032"/>
                </a:lnTo>
                <a:lnTo>
                  <a:pt x="606241" y="25203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1860856" flipH="1">
            <a:off x="8209089" y="1435009"/>
            <a:ext cx="758046" cy="758046"/>
          </a:xfrm>
          <a:prstGeom prst="star4">
            <a:avLst>
              <a:gd name="adj" fmla="val 11335"/>
            </a:avLst>
          </a:prstGeom>
          <a:solidFill>
            <a:schemeClr val="accent2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638744" y="3142308"/>
            <a:ext cx="192118" cy="954652"/>
          </a:xfrm>
          <a:custGeom>
            <a:avLst/>
            <a:gdLst>
              <a:gd name="connsiteX0" fmla="*/ 96059 w 192118"/>
              <a:gd name="connsiteY0" fmla="*/ 762534 h 954652"/>
              <a:gd name="connsiteX1" fmla="*/ 192118 w 192118"/>
              <a:gd name="connsiteY1" fmla="*/ 858593 h 954652"/>
              <a:gd name="connsiteX2" fmla="*/ 96059 w 192118"/>
              <a:gd name="connsiteY2" fmla="*/ 954652 h 954652"/>
              <a:gd name="connsiteX3" fmla="*/ 0 w 192118"/>
              <a:gd name="connsiteY3" fmla="*/ 858593 h 954652"/>
              <a:gd name="connsiteX4" fmla="*/ 96059 w 192118"/>
              <a:gd name="connsiteY4" fmla="*/ 762534 h 954652"/>
              <a:gd name="connsiteX5" fmla="*/ 96059 w 192118"/>
              <a:gd name="connsiteY5" fmla="*/ 381267 h 954652"/>
              <a:gd name="connsiteX6" fmla="*/ 192118 w 192118"/>
              <a:gd name="connsiteY6" fmla="*/ 477326 h 954652"/>
              <a:gd name="connsiteX7" fmla="*/ 96059 w 192118"/>
              <a:gd name="connsiteY7" fmla="*/ 573385 h 954652"/>
              <a:gd name="connsiteX8" fmla="*/ 0 w 192118"/>
              <a:gd name="connsiteY8" fmla="*/ 477326 h 954652"/>
              <a:gd name="connsiteX9" fmla="*/ 96059 w 192118"/>
              <a:gd name="connsiteY9" fmla="*/ 381267 h 954652"/>
              <a:gd name="connsiteX10" fmla="*/ 96059 w 192118"/>
              <a:gd name="connsiteY10" fmla="*/ 0 h 954652"/>
              <a:gd name="connsiteX11" fmla="*/ 192118 w 192118"/>
              <a:gd name="connsiteY11" fmla="*/ 96059 h 954652"/>
              <a:gd name="connsiteX12" fmla="*/ 96059 w 192118"/>
              <a:gd name="connsiteY12" fmla="*/ 192118 h 954652"/>
              <a:gd name="connsiteX13" fmla="*/ 0 w 192118"/>
              <a:gd name="connsiteY13" fmla="*/ 96059 h 954652"/>
              <a:gd name="connsiteX14" fmla="*/ 96059 w 192118"/>
              <a:gd name="connsiteY14" fmla="*/ 0 h 954652"/>
            </a:gdLst>
            <a:ahLst/>
            <a:cxnLst/>
            <a:rect l="l" t="t" r="r" b="b"/>
            <a:pathLst>
              <a:path w="192118" h="954652">
                <a:moveTo>
                  <a:pt x="96059" y="762534"/>
                </a:moveTo>
                <a:cubicBezTo>
                  <a:pt x="149111" y="762534"/>
                  <a:pt x="192118" y="805541"/>
                  <a:pt x="192118" y="858593"/>
                </a:cubicBezTo>
                <a:cubicBezTo>
                  <a:pt x="192118" y="911645"/>
                  <a:pt x="149111" y="954652"/>
                  <a:pt x="96059" y="954652"/>
                </a:cubicBezTo>
                <a:cubicBezTo>
                  <a:pt x="43007" y="954652"/>
                  <a:pt x="0" y="911645"/>
                  <a:pt x="0" y="858593"/>
                </a:cubicBezTo>
                <a:cubicBezTo>
                  <a:pt x="0" y="805541"/>
                  <a:pt x="43007" y="762534"/>
                  <a:pt x="96059" y="762534"/>
                </a:cubicBezTo>
                <a:close/>
                <a:moveTo>
                  <a:pt x="96059" y="381267"/>
                </a:moveTo>
                <a:cubicBezTo>
                  <a:pt x="149111" y="381267"/>
                  <a:pt x="192118" y="424274"/>
                  <a:pt x="192118" y="477326"/>
                </a:cubicBezTo>
                <a:cubicBezTo>
                  <a:pt x="192118" y="530378"/>
                  <a:pt x="149111" y="573385"/>
                  <a:pt x="96059" y="573385"/>
                </a:cubicBezTo>
                <a:cubicBezTo>
                  <a:pt x="43007" y="573385"/>
                  <a:pt x="0" y="530378"/>
                  <a:pt x="0" y="477326"/>
                </a:cubicBezTo>
                <a:cubicBezTo>
                  <a:pt x="0" y="424274"/>
                  <a:pt x="43007" y="381267"/>
                  <a:pt x="96059" y="381267"/>
                </a:cubicBezTo>
                <a:close/>
                <a:moveTo>
                  <a:pt x="96059" y="0"/>
                </a:moveTo>
                <a:cubicBezTo>
                  <a:pt x="149111" y="0"/>
                  <a:pt x="192118" y="43007"/>
                  <a:pt x="192118" y="96059"/>
                </a:cubicBezTo>
                <a:cubicBezTo>
                  <a:pt x="192118" y="149111"/>
                  <a:pt x="149111" y="192118"/>
                  <a:pt x="96059" y="192118"/>
                </a:cubicBezTo>
                <a:cubicBezTo>
                  <a:pt x="43007" y="192118"/>
                  <a:pt x="0" y="149111"/>
                  <a:pt x="0" y="96059"/>
                </a:cubicBezTo>
                <a:cubicBezTo>
                  <a:pt x="0" y="43007"/>
                  <a:pt x="43007" y="0"/>
                  <a:pt x="96059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10230256" y="3142308"/>
            <a:ext cx="192118" cy="954652"/>
          </a:xfrm>
          <a:custGeom>
            <a:avLst/>
            <a:gdLst>
              <a:gd name="connsiteX0" fmla="*/ 96059 w 192118"/>
              <a:gd name="connsiteY0" fmla="*/ 762534 h 954652"/>
              <a:gd name="connsiteX1" fmla="*/ 192118 w 192118"/>
              <a:gd name="connsiteY1" fmla="*/ 858593 h 954652"/>
              <a:gd name="connsiteX2" fmla="*/ 96059 w 192118"/>
              <a:gd name="connsiteY2" fmla="*/ 954652 h 954652"/>
              <a:gd name="connsiteX3" fmla="*/ 0 w 192118"/>
              <a:gd name="connsiteY3" fmla="*/ 858593 h 954652"/>
              <a:gd name="connsiteX4" fmla="*/ 96059 w 192118"/>
              <a:gd name="connsiteY4" fmla="*/ 762534 h 954652"/>
              <a:gd name="connsiteX5" fmla="*/ 96059 w 192118"/>
              <a:gd name="connsiteY5" fmla="*/ 381267 h 954652"/>
              <a:gd name="connsiteX6" fmla="*/ 192118 w 192118"/>
              <a:gd name="connsiteY6" fmla="*/ 477326 h 954652"/>
              <a:gd name="connsiteX7" fmla="*/ 96059 w 192118"/>
              <a:gd name="connsiteY7" fmla="*/ 573385 h 954652"/>
              <a:gd name="connsiteX8" fmla="*/ 0 w 192118"/>
              <a:gd name="connsiteY8" fmla="*/ 477326 h 954652"/>
              <a:gd name="connsiteX9" fmla="*/ 96059 w 192118"/>
              <a:gd name="connsiteY9" fmla="*/ 381267 h 954652"/>
              <a:gd name="connsiteX10" fmla="*/ 96059 w 192118"/>
              <a:gd name="connsiteY10" fmla="*/ 0 h 954652"/>
              <a:gd name="connsiteX11" fmla="*/ 192118 w 192118"/>
              <a:gd name="connsiteY11" fmla="*/ 96059 h 954652"/>
              <a:gd name="connsiteX12" fmla="*/ 96059 w 192118"/>
              <a:gd name="connsiteY12" fmla="*/ 192118 h 954652"/>
              <a:gd name="connsiteX13" fmla="*/ 0 w 192118"/>
              <a:gd name="connsiteY13" fmla="*/ 96059 h 954652"/>
              <a:gd name="connsiteX14" fmla="*/ 96059 w 192118"/>
              <a:gd name="connsiteY14" fmla="*/ 0 h 954652"/>
            </a:gdLst>
            <a:ahLst/>
            <a:cxnLst/>
            <a:rect l="l" t="t" r="r" b="b"/>
            <a:pathLst>
              <a:path w="192118" h="954652">
                <a:moveTo>
                  <a:pt x="96059" y="762534"/>
                </a:moveTo>
                <a:cubicBezTo>
                  <a:pt x="149111" y="762534"/>
                  <a:pt x="192118" y="805541"/>
                  <a:pt x="192118" y="858593"/>
                </a:cubicBezTo>
                <a:cubicBezTo>
                  <a:pt x="192118" y="911645"/>
                  <a:pt x="149111" y="954652"/>
                  <a:pt x="96059" y="954652"/>
                </a:cubicBezTo>
                <a:cubicBezTo>
                  <a:pt x="43007" y="954652"/>
                  <a:pt x="0" y="911645"/>
                  <a:pt x="0" y="858593"/>
                </a:cubicBezTo>
                <a:cubicBezTo>
                  <a:pt x="0" y="805541"/>
                  <a:pt x="43007" y="762534"/>
                  <a:pt x="96059" y="762534"/>
                </a:cubicBezTo>
                <a:close/>
                <a:moveTo>
                  <a:pt x="96059" y="381267"/>
                </a:moveTo>
                <a:cubicBezTo>
                  <a:pt x="149111" y="381267"/>
                  <a:pt x="192118" y="424274"/>
                  <a:pt x="192118" y="477326"/>
                </a:cubicBezTo>
                <a:cubicBezTo>
                  <a:pt x="192118" y="530378"/>
                  <a:pt x="149111" y="573385"/>
                  <a:pt x="96059" y="573385"/>
                </a:cubicBezTo>
                <a:cubicBezTo>
                  <a:pt x="43007" y="573385"/>
                  <a:pt x="0" y="530378"/>
                  <a:pt x="0" y="477326"/>
                </a:cubicBezTo>
                <a:cubicBezTo>
                  <a:pt x="0" y="424274"/>
                  <a:pt x="43007" y="381267"/>
                  <a:pt x="96059" y="381267"/>
                </a:cubicBezTo>
                <a:close/>
                <a:moveTo>
                  <a:pt x="96059" y="0"/>
                </a:moveTo>
                <a:cubicBezTo>
                  <a:pt x="149111" y="0"/>
                  <a:pt x="192118" y="43007"/>
                  <a:pt x="192118" y="96059"/>
                </a:cubicBezTo>
                <a:cubicBezTo>
                  <a:pt x="192118" y="149111"/>
                  <a:pt x="149111" y="192118"/>
                  <a:pt x="96059" y="192118"/>
                </a:cubicBezTo>
                <a:cubicBezTo>
                  <a:pt x="43007" y="192118"/>
                  <a:pt x="0" y="149111"/>
                  <a:pt x="0" y="96059"/>
                </a:cubicBezTo>
                <a:cubicBezTo>
                  <a:pt x="0" y="43007"/>
                  <a:pt x="43007" y="0"/>
                  <a:pt x="96059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4300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7698262">
            <a:off x="5726348" y="-3342939"/>
            <a:ext cx="3113562" cy="6685878"/>
          </a:xfrm>
          <a:custGeom>
            <a:avLst/>
            <a:gdLst>
              <a:gd name="connsiteX0" fmla="*/ 0 w 3113562"/>
              <a:gd name="connsiteY0" fmla="*/ 0 h 6685878"/>
              <a:gd name="connsiteX1" fmla="*/ 3113562 w 3113562"/>
              <a:gd name="connsiteY1" fmla="*/ 6685878 h 6685878"/>
              <a:gd name="connsiteX2" fmla="*/ 477375 w 3113562"/>
              <a:gd name="connsiteY2" fmla="*/ 6685878 h 6685878"/>
              <a:gd name="connsiteX3" fmla="*/ 0 w 3113562"/>
              <a:gd name="connsiteY3" fmla="*/ 6208503 h 6685878"/>
            </a:gdLst>
            <a:ahLst/>
            <a:cxnLst/>
            <a:rect l="l" t="t" r="r" b="b"/>
            <a:pathLst>
              <a:path w="3113562" h="6685878">
                <a:moveTo>
                  <a:pt x="0" y="0"/>
                </a:moveTo>
                <a:lnTo>
                  <a:pt x="3113562" y="6685878"/>
                </a:lnTo>
                <a:lnTo>
                  <a:pt x="477375" y="6685878"/>
                </a:lnTo>
                <a:cubicBezTo>
                  <a:pt x="213728" y="6685878"/>
                  <a:pt x="0" y="6472150"/>
                  <a:pt x="0" y="6208503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/>
          </a:ln>
          <a:effectLst>
            <a:outerShdw blurRad="254000" sx="102000" sy="102000" algn="ctr" rotWithShape="0">
              <a:schemeClr val="accent1">
                <a:lumMod val="5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7698262">
            <a:off x="5158508" y="-223444"/>
            <a:ext cx="8736522" cy="7601946"/>
          </a:xfrm>
          <a:custGeom>
            <a:avLst/>
            <a:gdLst>
              <a:gd name="connsiteX0" fmla="*/ 6544614 w 8736522"/>
              <a:gd name="connsiteY0" fmla="*/ 0 h 7601946"/>
              <a:gd name="connsiteX1" fmla="*/ 8736522 w 8736522"/>
              <a:gd name="connsiteY1" fmla="*/ 4706772 h 7601946"/>
              <a:gd name="connsiteX2" fmla="*/ 2519599 w 8736522"/>
              <a:gd name="connsiteY2" fmla="*/ 7601946 h 7601946"/>
              <a:gd name="connsiteX3" fmla="*/ 0 w 8736522"/>
              <a:gd name="connsiteY3" fmla="*/ 2191510 h 7601946"/>
              <a:gd name="connsiteX4" fmla="*/ 0 w 8736522"/>
              <a:gd name="connsiteY4" fmla="*/ 477376 h 7601946"/>
              <a:gd name="connsiteX5" fmla="*/ 477375 w 8736522"/>
              <a:gd name="connsiteY5" fmla="*/ 1 h 7601946"/>
            </a:gdLst>
            <a:ahLst/>
            <a:cxnLst/>
            <a:rect l="l" t="t" r="r" b="b"/>
            <a:pathLst>
              <a:path w="8736522" h="7601946">
                <a:moveTo>
                  <a:pt x="6544614" y="0"/>
                </a:moveTo>
                <a:lnTo>
                  <a:pt x="8736522" y="4706772"/>
                </a:lnTo>
                <a:lnTo>
                  <a:pt x="2519599" y="7601946"/>
                </a:lnTo>
                <a:lnTo>
                  <a:pt x="0" y="2191510"/>
                </a:lnTo>
                <a:lnTo>
                  <a:pt x="0" y="477376"/>
                </a:lnTo>
                <a:cubicBezTo>
                  <a:pt x="0" y="213728"/>
                  <a:pt x="213728" y="0"/>
                  <a:pt x="477375" y="1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/>
          </a:ln>
          <a:effectLst>
            <a:outerShdw blurRad="254000" sx="102000" sy="102000" algn="ctr" rotWithShape="0">
              <a:schemeClr val="accent1">
                <a:lumMod val="5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7698262">
            <a:off x="-115299" y="-1159843"/>
            <a:ext cx="3959252" cy="4154829"/>
          </a:xfrm>
          <a:custGeom>
            <a:avLst/>
            <a:gdLst>
              <a:gd name="connsiteX0" fmla="*/ 2024380 w 3959252"/>
              <a:gd name="connsiteY0" fmla="*/ 0 h 4154829"/>
              <a:gd name="connsiteX1" fmla="*/ 3959252 w 3959252"/>
              <a:gd name="connsiteY1" fmla="*/ 4154829 h 4154829"/>
              <a:gd name="connsiteX2" fmla="*/ 477375 w 3959252"/>
              <a:gd name="connsiteY2" fmla="*/ 4154829 h 4154829"/>
              <a:gd name="connsiteX3" fmla="*/ 0 w 3959252"/>
              <a:gd name="connsiteY3" fmla="*/ 3677454 h 4154829"/>
              <a:gd name="connsiteX4" fmla="*/ 0 w 3959252"/>
              <a:gd name="connsiteY4" fmla="*/ 942738 h 4154829"/>
            </a:gdLst>
            <a:ahLst/>
            <a:cxnLst/>
            <a:rect l="l" t="t" r="r" b="b"/>
            <a:pathLst>
              <a:path w="3959252" h="4154829">
                <a:moveTo>
                  <a:pt x="2024380" y="0"/>
                </a:moveTo>
                <a:lnTo>
                  <a:pt x="3959252" y="4154829"/>
                </a:lnTo>
                <a:lnTo>
                  <a:pt x="477375" y="4154829"/>
                </a:lnTo>
                <a:cubicBezTo>
                  <a:pt x="213728" y="4154829"/>
                  <a:pt x="0" y="3941101"/>
                  <a:pt x="0" y="3677454"/>
                </a:cubicBezTo>
                <a:lnTo>
                  <a:pt x="0" y="942738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/>
          </a:ln>
          <a:effectLst>
            <a:outerShdw blurRad="254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7698262">
            <a:off x="-71588" y="-1149295"/>
            <a:ext cx="3779526" cy="4025433"/>
          </a:xfrm>
          <a:custGeom>
            <a:avLst/>
            <a:gdLst>
              <a:gd name="connsiteX0" fmla="*/ 1904912 w 3779526"/>
              <a:gd name="connsiteY0" fmla="*/ 0 h 4025433"/>
              <a:gd name="connsiteX1" fmla="*/ 3779526 w 3779526"/>
              <a:gd name="connsiteY1" fmla="*/ 4025433 h 4025433"/>
              <a:gd name="connsiteX2" fmla="*/ 477375 w 3779526"/>
              <a:gd name="connsiteY2" fmla="*/ 4025433 h 4025433"/>
              <a:gd name="connsiteX3" fmla="*/ 0 w 3779526"/>
              <a:gd name="connsiteY3" fmla="*/ 3548058 h 4025433"/>
              <a:gd name="connsiteX4" fmla="*/ 0 w 3779526"/>
              <a:gd name="connsiteY4" fmla="*/ 887103 h 4025433"/>
            </a:gdLst>
            <a:ahLst/>
            <a:cxnLst/>
            <a:rect l="l" t="t" r="r" b="b"/>
            <a:pathLst>
              <a:path w="3779526" h="4025433">
                <a:moveTo>
                  <a:pt x="1904912" y="0"/>
                </a:moveTo>
                <a:lnTo>
                  <a:pt x="3779526" y="4025433"/>
                </a:lnTo>
                <a:lnTo>
                  <a:pt x="477375" y="4025433"/>
                </a:lnTo>
                <a:cubicBezTo>
                  <a:pt x="213728" y="4025433"/>
                  <a:pt x="0" y="3811705"/>
                  <a:pt x="0" y="3548058"/>
                </a:cubicBezTo>
                <a:lnTo>
                  <a:pt x="0" y="887103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/>
          </a:ln>
          <a:effectLst>
            <a:outerShdw blurRad="254000" sx="102000" sy="102000" algn="ctr" rotWithShape="0">
              <a:schemeClr val="accent1">
                <a:lumMod val="5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7698262">
            <a:off x="381698" y="5725082"/>
            <a:ext cx="806454" cy="2107290"/>
          </a:xfrm>
          <a:custGeom>
            <a:avLst/>
            <a:gdLst>
              <a:gd name="connsiteX0" fmla="*/ 806454 w 806454"/>
              <a:gd name="connsiteY0" fmla="*/ 0 h 2107290"/>
              <a:gd name="connsiteX1" fmla="*/ 806454 w 806454"/>
              <a:gd name="connsiteY1" fmla="*/ 2107290 h 2107290"/>
              <a:gd name="connsiteX2" fmla="*/ 0 w 806454"/>
              <a:gd name="connsiteY2" fmla="*/ 375560 h 2107290"/>
            </a:gdLst>
            <a:ahLst/>
            <a:cxnLst/>
            <a:rect l="l" t="t" r="r" b="b"/>
            <a:pathLst>
              <a:path w="806454" h="2107290">
                <a:moveTo>
                  <a:pt x="806454" y="0"/>
                </a:moveTo>
                <a:lnTo>
                  <a:pt x="806454" y="2107290"/>
                </a:lnTo>
                <a:lnTo>
                  <a:pt x="0" y="37556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/>
          </a:ln>
          <a:effectLst>
            <a:outerShdw blurRad="254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7698262">
            <a:off x="5267125" y="-200964"/>
            <a:ext cx="8642234" cy="7510230"/>
          </a:xfrm>
          <a:custGeom>
            <a:avLst/>
            <a:gdLst>
              <a:gd name="connsiteX0" fmla="*/ 6493038 w 8642234"/>
              <a:gd name="connsiteY0" fmla="*/ 0 h 7510230"/>
              <a:gd name="connsiteX1" fmla="*/ 8642234 w 8642234"/>
              <a:gd name="connsiteY1" fmla="*/ 4615057 h 7510230"/>
              <a:gd name="connsiteX2" fmla="*/ 2425311 w 8642234"/>
              <a:gd name="connsiteY2" fmla="*/ 7510230 h 7510230"/>
              <a:gd name="connsiteX3" fmla="*/ 0 w 8642234"/>
              <a:gd name="connsiteY3" fmla="*/ 2302262 h 7510230"/>
              <a:gd name="connsiteX4" fmla="*/ 0 w 8642234"/>
              <a:gd name="connsiteY4" fmla="*/ 477376 h 7510230"/>
              <a:gd name="connsiteX5" fmla="*/ 477375 w 8642234"/>
              <a:gd name="connsiteY5" fmla="*/ 1 h 7510230"/>
            </a:gdLst>
            <a:ahLst/>
            <a:cxnLst/>
            <a:rect l="l" t="t" r="r" b="b"/>
            <a:pathLst>
              <a:path w="8642234" h="7510230">
                <a:moveTo>
                  <a:pt x="6493038" y="0"/>
                </a:moveTo>
                <a:lnTo>
                  <a:pt x="8642234" y="4615057"/>
                </a:lnTo>
                <a:lnTo>
                  <a:pt x="2425311" y="7510230"/>
                </a:lnTo>
                <a:lnTo>
                  <a:pt x="0" y="2302262"/>
                </a:lnTo>
                <a:lnTo>
                  <a:pt x="0" y="477376"/>
                </a:lnTo>
                <a:cubicBezTo>
                  <a:pt x="0" y="213728"/>
                  <a:pt x="213728" y="0"/>
                  <a:pt x="477375" y="1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/>
          </a:ln>
          <a:effectLst>
            <a:outerShdw blurRad="254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8020845" flipH="1">
            <a:off x="6873159" y="1596760"/>
            <a:ext cx="6762056" cy="3806812"/>
          </a:xfrm>
          <a:custGeom>
            <a:avLst/>
            <a:gdLst>
              <a:gd name="connsiteX0" fmla="*/ 439486 w 6762056"/>
              <a:gd name="connsiteY0" fmla="*/ 0 h 3806812"/>
              <a:gd name="connsiteX1" fmla="*/ 0 w 6762056"/>
              <a:gd name="connsiteY1" fmla="*/ 750664 h 3806812"/>
              <a:gd name="connsiteX2" fmla="*/ 5704374 w 6762056"/>
              <a:gd name="connsiteY2" fmla="*/ 750664 h 3806812"/>
              <a:gd name="connsiteX3" fmla="*/ 6157639 w 6762056"/>
              <a:gd name="connsiteY3" fmla="*/ 1203929 h 3806812"/>
              <a:gd name="connsiteX4" fmla="*/ 6157639 w 6762056"/>
              <a:gd name="connsiteY4" fmla="*/ 3806812 h 3806812"/>
              <a:gd name="connsiteX5" fmla="*/ 6762056 w 6762056"/>
              <a:gd name="connsiteY5" fmla="*/ 2774439 h 3806812"/>
              <a:gd name="connsiteX6" fmla="*/ 6762056 w 6762056"/>
              <a:gd name="connsiteY6" fmla="*/ 453265 h 3806812"/>
              <a:gd name="connsiteX7" fmla="*/ 6308791 w 6762056"/>
              <a:gd name="connsiteY7" fmla="*/ 0 h 3806812"/>
            </a:gdLst>
            <a:ahLst/>
            <a:cxnLst/>
            <a:rect l="l" t="t" r="r" b="b"/>
            <a:pathLst>
              <a:path w="6762056" h="3806812">
                <a:moveTo>
                  <a:pt x="439486" y="0"/>
                </a:moveTo>
                <a:lnTo>
                  <a:pt x="0" y="750664"/>
                </a:lnTo>
                <a:lnTo>
                  <a:pt x="5704374" y="750664"/>
                </a:lnTo>
                <a:cubicBezTo>
                  <a:pt x="5954705" y="750663"/>
                  <a:pt x="6157639" y="953598"/>
                  <a:pt x="6157639" y="1203929"/>
                </a:cubicBezTo>
                <a:lnTo>
                  <a:pt x="6157639" y="3806812"/>
                </a:lnTo>
                <a:lnTo>
                  <a:pt x="6762056" y="2774439"/>
                </a:lnTo>
                <a:lnTo>
                  <a:pt x="6762056" y="453265"/>
                </a:lnTo>
                <a:cubicBezTo>
                  <a:pt x="6762056" y="202934"/>
                  <a:pt x="6559122" y="0"/>
                  <a:pt x="6308791" y="0"/>
                </a:cubicBezTo>
                <a:close/>
              </a:path>
            </a:pathLst>
          </a:custGeom>
          <a:solidFill>
            <a:schemeClr val="accent1">
              <a:alpha val="2000"/>
            </a:schemeClr>
          </a:solidFill>
          <a:ln w="12700" cap="flat">
            <a:noFill/>
            <a:miter/>
          </a:ln>
          <a:effectLst>
            <a:outerShdw blurRad="1270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77202" y="742073"/>
            <a:ext cx="2032000" cy="11176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8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347628" y="873126"/>
            <a:ext cx="817439" cy="817439"/>
          </a:xfrm>
          <a:prstGeom prst="roundRect">
            <a:avLst/>
          </a:prstGeom>
          <a:solidFill>
            <a:schemeClr val="bg1"/>
          </a:solidFill>
          <a:ln w="12700" cap="flat">
            <a:noFill/>
            <a:miter/>
          </a:ln>
          <a:effectLst>
            <a:outerShdw blurRad="254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426704" y="937868"/>
            <a:ext cx="668888" cy="668888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/>
          </a:ln>
          <a:effectLst>
            <a:outerShdw blurRad="203200" dist="165100" dir="2700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543147" y="1063468"/>
            <a:ext cx="419100" cy="3937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347629" y="1873635"/>
            <a:ext cx="821674" cy="821674"/>
          </a:xfrm>
          <a:prstGeom prst="roundRect">
            <a:avLst/>
          </a:prstGeom>
          <a:solidFill>
            <a:schemeClr val="bg1"/>
          </a:solidFill>
          <a:ln w="12700" cap="flat">
            <a:noFill/>
            <a:miter/>
          </a:ln>
          <a:effectLst>
            <a:outerShdw blurRad="254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450245" y="1985752"/>
            <a:ext cx="612204" cy="612204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/>
          </a:ln>
          <a:effectLst>
            <a:outerShdw blurRad="203200" dist="165100" dir="2700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533339" y="2096275"/>
            <a:ext cx="482600" cy="3937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347628" y="2921440"/>
            <a:ext cx="817439" cy="817439"/>
          </a:xfrm>
          <a:prstGeom prst="roundRect">
            <a:avLst/>
          </a:prstGeom>
          <a:solidFill>
            <a:schemeClr val="bg1"/>
          </a:solidFill>
          <a:ln w="12700" cap="flat">
            <a:noFill/>
            <a:miter/>
          </a:ln>
          <a:effectLst>
            <a:outerShdw blurRad="254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450245" y="3033558"/>
            <a:ext cx="612204" cy="612204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/>
          </a:ln>
          <a:effectLst>
            <a:outerShdw blurRad="203200" dist="165100" dir="2700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536015" y="3144081"/>
            <a:ext cx="482600" cy="3937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347628" y="4004562"/>
            <a:ext cx="817439" cy="817439"/>
          </a:xfrm>
          <a:prstGeom prst="roundRect">
            <a:avLst/>
          </a:prstGeom>
          <a:solidFill>
            <a:schemeClr val="bg1"/>
          </a:solidFill>
          <a:ln w="12700" cap="flat">
            <a:noFill/>
            <a:miter/>
          </a:ln>
          <a:effectLst>
            <a:outerShdw blurRad="254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7450245" y="4116680"/>
            <a:ext cx="612204" cy="612204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/>
          </a:ln>
          <a:effectLst>
            <a:outerShdw blurRad="203200" dist="165100" dir="2700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7536015" y="4227203"/>
            <a:ext cx="482600" cy="3937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cxnSp>
        <p:nvCxnSpPr>
          <p:cNvPr id="23" name="标题 1"/>
          <p:cNvCxnSpPr/>
          <p:nvPr/>
        </p:nvCxnSpPr>
        <p:spPr>
          <a:xfrm flipV="1">
            <a:off x="6470451" y="425086"/>
            <a:ext cx="751619" cy="1550873"/>
          </a:xfrm>
          <a:prstGeom prst="line">
            <a:avLst/>
          </a:prstGeom>
          <a:noFill/>
          <a:ln w="6350" cap="sq">
            <a:solidFill>
              <a:schemeClr val="accent2"/>
            </a:solidFill>
            <a:miter/>
          </a:ln>
        </p:spPr>
      </p:cxnSp>
      <p:cxnSp>
        <p:nvCxnSpPr>
          <p:cNvPr id="24" name="标题 1"/>
          <p:cNvCxnSpPr/>
          <p:nvPr/>
        </p:nvCxnSpPr>
        <p:spPr>
          <a:xfrm flipV="1">
            <a:off x="5090587" y="1766249"/>
            <a:ext cx="1760252" cy="3704183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sp>
        <p:nvSpPr>
          <p:cNvPr id="25" name="标题 1"/>
          <p:cNvSpPr txBox="1"/>
          <p:nvPr/>
        </p:nvSpPr>
        <p:spPr>
          <a:xfrm>
            <a:off x="11726588" y="196822"/>
            <a:ext cx="228264" cy="228264"/>
          </a:xfrm>
          <a:prstGeom prst="roundRect">
            <a:avLst/>
          </a:prstGeom>
          <a:solidFill>
            <a:schemeClr val="accent2"/>
          </a:solidFill>
          <a:ln w="12700" cap="flat">
            <a:noFill/>
            <a:miter/>
          </a:ln>
          <a:effectLst>
            <a:outerShdw blurRad="203200" dist="165100" dir="2700000" algn="tl" rotWithShape="0">
              <a:schemeClr val="accent2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1559348" y="6554463"/>
            <a:ext cx="99263" cy="9926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11727953" y="6554463"/>
            <a:ext cx="99263" cy="99263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11896559" y="6554463"/>
            <a:ext cx="99263" cy="99263"/>
          </a:xfrm>
          <a:prstGeom prst="ellipse">
            <a:avLst/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7347628" y="5060384"/>
            <a:ext cx="817439" cy="817439"/>
          </a:xfrm>
          <a:prstGeom prst="roundRect">
            <a:avLst/>
          </a:prstGeom>
          <a:solidFill>
            <a:schemeClr val="bg1"/>
          </a:solidFill>
          <a:ln w="12700" cap="flat">
            <a:noFill/>
            <a:miter/>
          </a:ln>
          <a:effectLst>
            <a:outerShdw blurRad="254000" sx="102000" sy="102000" algn="ctr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7450245" y="5172502"/>
            <a:ext cx="612204" cy="612204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/>
          </a:ln>
          <a:effectLst>
            <a:outerShdw blurRad="203200" dist="165100" dir="2700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7536015" y="5283025"/>
            <a:ext cx="482600" cy="3937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05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8646486" y="745017"/>
            <a:ext cx="2965827" cy="10937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gradFill>
                  <a:gsLst>
                    <a:gs pos="0">
                      <a:srgbClr val="002FA7">
                        <a:alpha val="100000"/>
                      </a:srgbClr>
                    </a:gs>
                    <a:gs pos="100000">
                      <a:srgbClr val="00237D">
                        <a:alpha val="100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OPPOSans H"/>
                <a:ea typeface="OPPOSans H"/>
                <a:cs typeface="OPPOSans H"/>
              </a:rPr>
              <a:t>选题背景和意义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8646486" y="1785658"/>
            <a:ext cx="2965827" cy="10937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gradFill>
                  <a:gsLst>
                    <a:gs pos="0">
                      <a:srgbClr val="002FA7">
                        <a:alpha val="100000"/>
                      </a:srgbClr>
                    </a:gs>
                    <a:gs pos="100000">
                      <a:srgbClr val="00237D">
                        <a:alpha val="100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OPPOSans H"/>
                <a:ea typeface="OPPOSans H"/>
                <a:cs typeface="OPPOSans H"/>
              </a:rPr>
              <a:t>文献综述</a:t>
            </a: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8646486" y="2833464"/>
            <a:ext cx="2965827" cy="10937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gradFill>
                  <a:gsLst>
                    <a:gs pos="0">
                      <a:srgbClr val="002FA7">
                        <a:alpha val="100000"/>
                      </a:srgbClr>
                    </a:gs>
                    <a:gs pos="100000">
                      <a:srgbClr val="00237D">
                        <a:alpha val="100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OPPOSans H"/>
                <a:ea typeface="OPPOSans H"/>
                <a:cs typeface="OPPOSans H"/>
              </a:rPr>
              <a:t>论文主要研究内容</a:t>
            </a: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8646488" y="3916586"/>
            <a:ext cx="3012124" cy="10937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gradFill>
                  <a:gsLst>
                    <a:gs pos="0">
                      <a:srgbClr val="002FA7">
                        <a:alpha val="100000"/>
                      </a:srgbClr>
                    </a:gs>
                    <a:gs pos="100000">
                      <a:srgbClr val="00237D">
                        <a:alpha val="100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OPPOSans H"/>
                <a:ea typeface="OPPOSans H"/>
                <a:cs typeface="OPPOSans H"/>
              </a:rPr>
              <a:t>可行性分析</a:t>
            </a: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8646488" y="4930139"/>
            <a:ext cx="3012124" cy="10937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gradFill>
                  <a:gsLst>
                    <a:gs pos="0">
                      <a:srgbClr val="002FA7">
                        <a:alpha val="100000"/>
                      </a:srgbClr>
                    </a:gs>
                    <a:gs pos="100000">
                      <a:srgbClr val="00237D">
                        <a:alpha val="100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OPPOSans H"/>
                <a:ea typeface="OPPOSans H"/>
                <a:cs typeface="OPPOSans H"/>
              </a:rPr>
              <a:t>计划安排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 l="2124" t="19545" r="2124" b="5778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-621952" y="5902880"/>
            <a:ext cx="13462438" cy="1783720"/>
          </a:xfrm>
          <a:prstGeom prst="cub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9525" cap="sq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70744" y="701087"/>
            <a:ext cx="10450513" cy="5455826"/>
          </a:xfrm>
          <a:prstGeom prst="roundRect">
            <a:avLst>
              <a:gd name="adj" fmla="val 8636"/>
            </a:avLst>
          </a:prstGeom>
          <a:solidFill>
            <a:schemeClr val="bg1">
              <a:alpha val="55000"/>
            </a:schemeClr>
          </a:solidFill>
          <a:ln w="12700" cap="sq">
            <a:solidFill>
              <a:schemeClr val="bg1">
                <a:alpha val="5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157436" y="934942"/>
            <a:ext cx="9877128" cy="4988116"/>
          </a:xfrm>
          <a:prstGeom prst="roundRect">
            <a:avLst>
              <a:gd name="adj" fmla="val 6229"/>
            </a:avLst>
          </a:prstGeom>
          <a:noFill/>
          <a:ln w="254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170568" y="278353"/>
            <a:ext cx="1850865" cy="20903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316B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437858" y="2537211"/>
            <a:ext cx="7316284" cy="22548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02FA7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选题背景和意义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9739144">
            <a:off x="4271415" y="1548865"/>
            <a:ext cx="758046" cy="758046"/>
          </a:xfrm>
          <a:prstGeom prst="star4">
            <a:avLst>
              <a:gd name="adj" fmla="val 11335"/>
            </a:avLst>
          </a:prstGeom>
          <a:solidFill>
            <a:schemeClr val="accent2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8185140">
            <a:off x="10051533" y="4823109"/>
            <a:ext cx="626998" cy="62699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8748891" flipV="1">
            <a:off x="1545505" y="1402564"/>
            <a:ext cx="626998" cy="62699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407330" y="5256097"/>
            <a:ext cx="606241" cy="297751"/>
          </a:xfrm>
          <a:custGeom>
            <a:avLst/>
            <a:gdLst>
              <a:gd name="connsiteX0" fmla="*/ 0 w 606241"/>
              <a:gd name="connsiteY0" fmla="*/ 252032 h 297751"/>
              <a:gd name="connsiteX1" fmla="*/ 606241 w 606241"/>
              <a:gd name="connsiteY1" fmla="*/ 252032 h 297751"/>
              <a:gd name="connsiteX2" fmla="*/ 606241 w 606241"/>
              <a:gd name="connsiteY2" fmla="*/ 297751 h 297751"/>
              <a:gd name="connsiteX3" fmla="*/ 0 w 606241"/>
              <a:gd name="connsiteY3" fmla="*/ 297751 h 297751"/>
              <a:gd name="connsiteX4" fmla="*/ 1 w 606241"/>
              <a:gd name="connsiteY4" fmla="*/ 126016 h 297751"/>
              <a:gd name="connsiteX5" fmla="*/ 429874 w 606241"/>
              <a:gd name="connsiteY5" fmla="*/ 126016 h 297751"/>
              <a:gd name="connsiteX6" fmla="*/ 429874 w 606241"/>
              <a:gd name="connsiteY6" fmla="*/ 171735 h 297751"/>
              <a:gd name="connsiteX7" fmla="*/ 1 w 606241"/>
              <a:gd name="connsiteY7" fmla="*/ 171735 h 297751"/>
              <a:gd name="connsiteX8" fmla="*/ 1 w 606241"/>
              <a:gd name="connsiteY8" fmla="*/ 0 h 297751"/>
              <a:gd name="connsiteX9" fmla="*/ 429874 w 606241"/>
              <a:gd name="connsiteY9" fmla="*/ 0 h 297751"/>
              <a:gd name="connsiteX10" fmla="*/ 429874 w 606241"/>
              <a:gd name="connsiteY10" fmla="*/ 45719 h 297751"/>
              <a:gd name="connsiteX11" fmla="*/ 1 w 606241"/>
              <a:gd name="connsiteY11" fmla="*/ 45719 h 297751"/>
            </a:gdLst>
            <a:ahLst/>
            <a:cxnLst/>
            <a:rect l="l" t="t" r="r" b="b"/>
            <a:pathLst>
              <a:path w="606241" h="297751">
                <a:moveTo>
                  <a:pt x="0" y="252032"/>
                </a:moveTo>
                <a:lnTo>
                  <a:pt x="606241" y="252032"/>
                </a:lnTo>
                <a:lnTo>
                  <a:pt x="606241" y="297751"/>
                </a:lnTo>
                <a:lnTo>
                  <a:pt x="0" y="297751"/>
                </a:lnTo>
                <a:close/>
                <a:moveTo>
                  <a:pt x="1" y="126016"/>
                </a:moveTo>
                <a:lnTo>
                  <a:pt x="429874" y="126016"/>
                </a:lnTo>
                <a:lnTo>
                  <a:pt x="429874" y="171735"/>
                </a:lnTo>
                <a:lnTo>
                  <a:pt x="1" y="171735"/>
                </a:lnTo>
                <a:close/>
                <a:moveTo>
                  <a:pt x="1" y="0"/>
                </a:moveTo>
                <a:lnTo>
                  <a:pt x="429874" y="0"/>
                </a:lnTo>
                <a:lnTo>
                  <a:pt x="429874" y="45719"/>
                </a:lnTo>
                <a:lnTo>
                  <a:pt x="1" y="45719"/>
                </a:ln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 flipV="1">
            <a:off x="10171004" y="1276788"/>
            <a:ext cx="606241" cy="297751"/>
          </a:xfrm>
          <a:custGeom>
            <a:avLst/>
            <a:gdLst>
              <a:gd name="connsiteX0" fmla="*/ 429874 w 606241"/>
              <a:gd name="connsiteY0" fmla="*/ 45719 h 297751"/>
              <a:gd name="connsiteX1" fmla="*/ 1 w 606241"/>
              <a:gd name="connsiteY1" fmla="*/ 45719 h 297751"/>
              <a:gd name="connsiteX2" fmla="*/ 1 w 606241"/>
              <a:gd name="connsiteY2" fmla="*/ 0 h 297751"/>
              <a:gd name="connsiteX3" fmla="*/ 429874 w 606241"/>
              <a:gd name="connsiteY3" fmla="*/ 0 h 297751"/>
              <a:gd name="connsiteX4" fmla="*/ 429874 w 606241"/>
              <a:gd name="connsiteY4" fmla="*/ 171735 h 297751"/>
              <a:gd name="connsiteX5" fmla="*/ 1 w 606241"/>
              <a:gd name="connsiteY5" fmla="*/ 171735 h 297751"/>
              <a:gd name="connsiteX6" fmla="*/ 1 w 606241"/>
              <a:gd name="connsiteY6" fmla="*/ 126016 h 297751"/>
              <a:gd name="connsiteX7" fmla="*/ 429874 w 606241"/>
              <a:gd name="connsiteY7" fmla="*/ 126016 h 297751"/>
              <a:gd name="connsiteX8" fmla="*/ 606241 w 606241"/>
              <a:gd name="connsiteY8" fmla="*/ 297751 h 297751"/>
              <a:gd name="connsiteX9" fmla="*/ 0 w 606241"/>
              <a:gd name="connsiteY9" fmla="*/ 297751 h 297751"/>
              <a:gd name="connsiteX10" fmla="*/ 0 w 606241"/>
              <a:gd name="connsiteY10" fmla="*/ 252032 h 297751"/>
              <a:gd name="connsiteX11" fmla="*/ 606241 w 606241"/>
              <a:gd name="connsiteY11" fmla="*/ 252032 h 297751"/>
            </a:gdLst>
            <a:ahLst/>
            <a:cxnLst/>
            <a:rect l="l" t="t" r="r" b="b"/>
            <a:pathLst>
              <a:path w="606241" h="297751">
                <a:moveTo>
                  <a:pt x="429874" y="45719"/>
                </a:moveTo>
                <a:lnTo>
                  <a:pt x="1" y="45719"/>
                </a:lnTo>
                <a:lnTo>
                  <a:pt x="1" y="0"/>
                </a:lnTo>
                <a:lnTo>
                  <a:pt x="429874" y="0"/>
                </a:lnTo>
                <a:close/>
                <a:moveTo>
                  <a:pt x="429874" y="171735"/>
                </a:moveTo>
                <a:lnTo>
                  <a:pt x="1" y="171735"/>
                </a:lnTo>
                <a:lnTo>
                  <a:pt x="1" y="126016"/>
                </a:lnTo>
                <a:lnTo>
                  <a:pt x="429874" y="126016"/>
                </a:lnTo>
                <a:close/>
                <a:moveTo>
                  <a:pt x="606241" y="297751"/>
                </a:moveTo>
                <a:lnTo>
                  <a:pt x="0" y="297751"/>
                </a:lnTo>
                <a:lnTo>
                  <a:pt x="0" y="252032"/>
                </a:lnTo>
                <a:lnTo>
                  <a:pt x="606241" y="252032"/>
                </a:ln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860856" flipH="1">
            <a:off x="7309914" y="1548865"/>
            <a:ext cx="758046" cy="758046"/>
          </a:xfrm>
          <a:prstGeom prst="star4">
            <a:avLst>
              <a:gd name="adj" fmla="val 11335"/>
            </a:avLst>
          </a:prstGeom>
          <a:solidFill>
            <a:schemeClr val="accent2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638744" y="3142308"/>
            <a:ext cx="192118" cy="954652"/>
          </a:xfrm>
          <a:custGeom>
            <a:avLst/>
            <a:gdLst>
              <a:gd name="connsiteX0" fmla="*/ 96059 w 192118"/>
              <a:gd name="connsiteY0" fmla="*/ 762534 h 954652"/>
              <a:gd name="connsiteX1" fmla="*/ 192118 w 192118"/>
              <a:gd name="connsiteY1" fmla="*/ 858593 h 954652"/>
              <a:gd name="connsiteX2" fmla="*/ 96059 w 192118"/>
              <a:gd name="connsiteY2" fmla="*/ 954652 h 954652"/>
              <a:gd name="connsiteX3" fmla="*/ 0 w 192118"/>
              <a:gd name="connsiteY3" fmla="*/ 858593 h 954652"/>
              <a:gd name="connsiteX4" fmla="*/ 96059 w 192118"/>
              <a:gd name="connsiteY4" fmla="*/ 762534 h 954652"/>
              <a:gd name="connsiteX5" fmla="*/ 96059 w 192118"/>
              <a:gd name="connsiteY5" fmla="*/ 381267 h 954652"/>
              <a:gd name="connsiteX6" fmla="*/ 192118 w 192118"/>
              <a:gd name="connsiteY6" fmla="*/ 477326 h 954652"/>
              <a:gd name="connsiteX7" fmla="*/ 96059 w 192118"/>
              <a:gd name="connsiteY7" fmla="*/ 573385 h 954652"/>
              <a:gd name="connsiteX8" fmla="*/ 0 w 192118"/>
              <a:gd name="connsiteY8" fmla="*/ 477326 h 954652"/>
              <a:gd name="connsiteX9" fmla="*/ 96059 w 192118"/>
              <a:gd name="connsiteY9" fmla="*/ 381267 h 954652"/>
              <a:gd name="connsiteX10" fmla="*/ 96059 w 192118"/>
              <a:gd name="connsiteY10" fmla="*/ 0 h 954652"/>
              <a:gd name="connsiteX11" fmla="*/ 192118 w 192118"/>
              <a:gd name="connsiteY11" fmla="*/ 96059 h 954652"/>
              <a:gd name="connsiteX12" fmla="*/ 96059 w 192118"/>
              <a:gd name="connsiteY12" fmla="*/ 192118 h 954652"/>
              <a:gd name="connsiteX13" fmla="*/ 0 w 192118"/>
              <a:gd name="connsiteY13" fmla="*/ 96059 h 954652"/>
              <a:gd name="connsiteX14" fmla="*/ 96059 w 192118"/>
              <a:gd name="connsiteY14" fmla="*/ 0 h 954652"/>
            </a:gdLst>
            <a:ahLst/>
            <a:cxnLst/>
            <a:rect l="l" t="t" r="r" b="b"/>
            <a:pathLst>
              <a:path w="192118" h="954652">
                <a:moveTo>
                  <a:pt x="96059" y="762534"/>
                </a:moveTo>
                <a:cubicBezTo>
                  <a:pt x="149111" y="762534"/>
                  <a:pt x="192118" y="805541"/>
                  <a:pt x="192118" y="858593"/>
                </a:cubicBezTo>
                <a:cubicBezTo>
                  <a:pt x="192118" y="911645"/>
                  <a:pt x="149111" y="954652"/>
                  <a:pt x="96059" y="954652"/>
                </a:cubicBezTo>
                <a:cubicBezTo>
                  <a:pt x="43007" y="954652"/>
                  <a:pt x="0" y="911645"/>
                  <a:pt x="0" y="858593"/>
                </a:cubicBezTo>
                <a:cubicBezTo>
                  <a:pt x="0" y="805541"/>
                  <a:pt x="43007" y="762534"/>
                  <a:pt x="96059" y="762534"/>
                </a:cubicBezTo>
                <a:close/>
                <a:moveTo>
                  <a:pt x="96059" y="381267"/>
                </a:moveTo>
                <a:cubicBezTo>
                  <a:pt x="149111" y="381267"/>
                  <a:pt x="192118" y="424274"/>
                  <a:pt x="192118" y="477326"/>
                </a:cubicBezTo>
                <a:cubicBezTo>
                  <a:pt x="192118" y="530378"/>
                  <a:pt x="149111" y="573385"/>
                  <a:pt x="96059" y="573385"/>
                </a:cubicBezTo>
                <a:cubicBezTo>
                  <a:pt x="43007" y="573385"/>
                  <a:pt x="0" y="530378"/>
                  <a:pt x="0" y="477326"/>
                </a:cubicBezTo>
                <a:cubicBezTo>
                  <a:pt x="0" y="424274"/>
                  <a:pt x="43007" y="381267"/>
                  <a:pt x="96059" y="381267"/>
                </a:cubicBezTo>
                <a:close/>
                <a:moveTo>
                  <a:pt x="96059" y="0"/>
                </a:moveTo>
                <a:cubicBezTo>
                  <a:pt x="149111" y="0"/>
                  <a:pt x="192118" y="43007"/>
                  <a:pt x="192118" y="96059"/>
                </a:cubicBezTo>
                <a:cubicBezTo>
                  <a:pt x="192118" y="149111"/>
                  <a:pt x="149111" y="192118"/>
                  <a:pt x="96059" y="192118"/>
                </a:cubicBezTo>
                <a:cubicBezTo>
                  <a:pt x="43007" y="192118"/>
                  <a:pt x="0" y="149111"/>
                  <a:pt x="0" y="96059"/>
                </a:cubicBezTo>
                <a:cubicBezTo>
                  <a:pt x="0" y="43007"/>
                  <a:pt x="43007" y="0"/>
                  <a:pt x="96059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230256" y="3142308"/>
            <a:ext cx="192118" cy="954652"/>
          </a:xfrm>
          <a:custGeom>
            <a:avLst/>
            <a:gdLst>
              <a:gd name="connsiteX0" fmla="*/ 96059 w 192118"/>
              <a:gd name="connsiteY0" fmla="*/ 762534 h 954652"/>
              <a:gd name="connsiteX1" fmla="*/ 192118 w 192118"/>
              <a:gd name="connsiteY1" fmla="*/ 858593 h 954652"/>
              <a:gd name="connsiteX2" fmla="*/ 96059 w 192118"/>
              <a:gd name="connsiteY2" fmla="*/ 954652 h 954652"/>
              <a:gd name="connsiteX3" fmla="*/ 0 w 192118"/>
              <a:gd name="connsiteY3" fmla="*/ 858593 h 954652"/>
              <a:gd name="connsiteX4" fmla="*/ 96059 w 192118"/>
              <a:gd name="connsiteY4" fmla="*/ 762534 h 954652"/>
              <a:gd name="connsiteX5" fmla="*/ 96059 w 192118"/>
              <a:gd name="connsiteY5" fmla="*/ 381267 h 954652"/>
              <a:gd name="connsiteX6" fmla="*/ 192118 w 192118"/>
              <a:gd name="connsiteY6" fmla="*/ 477326 h 954652"/>
              <a:gd name="connsiteX7" fmla="*/ 96059 w 192118"/>
              <a:gd name="connsiteY7" fmla="*/ 573385 h 954652"/>
              <a:gd name="connsiteX8" fmla="*/ 0 w 192118"/>
              <a:gd name="connsiteY8" fmla="*/ 477326 h 954652"/>
              <a:gd name="connsiteX9" fmla="*/ 96059 w 192118"/>
              <a:gd name="connsiteY9" fmla="*/ 381267 h 954652"/>
              <a:gd name="connsiteX10" fmla="*/ 96059 w 192118"/>
              <a:gd name="connsiteY10" fmla="*/ 0 h 954652"/>
              <a:gd name="connsiteX11" fmla="*/ 192118 w 192118"/>
              <a:gd name="connsiteY11" fmla="*/ 96059 h 954652"/>
              <a:gd name="connsiteX12" fmla="*/ 96059 w 192118"/>
              <a:gd name="connsiteY12" fmla="*/ 192118 h 954652"/>
              <a:gd name="connsiteX13" fmla="*/ 0 w 192118"/>
              <a:gd name="connsiteY13" fmla="*/ 96059 h 954652"/>
              <a:gd name="connsiteX14" fmla="*/ 96059 w 192118"/>
              <a:gd name="connsiteY14" fmla="*/ 0 h 954652"/>
            </a:gdLst>
            <a:ahLst/>
            <a:cxnLst/>
            <a:rect l="l" t="t" r="r" b="b"/>
            <a:pathLst>
              <a:path w="192118" h="954652">
                <a:moveTo>
                  <a:pt x="96059" y="762534"/>
                </a:moveTo>
                <a:cubicBezTo>
                  <a:pt x="149111" y="762534"/>
                  <a:pt x="192118" y="805541"/>
                  <a:pt x="192118" y="858593"/>
                </a:cubicBezTo>
                <a:cubicBezTo>
                  <a:pt x="192118" y="911645"/>
                  <a:pt x="149111" y="954652"/>
                  <a:pt x="96059" y="954652"/>
                </a:cubicBezTo>
                <a:cubicBezTo>
                  <a:pt x="43007" y="954652"/>
                  <a:pt x="0" y="911645"/>
                  <a:pt x="0" y="858593"/>
                </a:cubicBezTo>
                <a:cubicBezTo>
                  <a:pt x="0" y="805541"/>
                  <a:pt x="43007" y="762534"/>
                  <a:pt x="96059" y="762534"/>
                </a:cubicBezTo>
                <a:close/>
                <a:moveTo>
                  <a:pt x="96059" y="381267"/>
                </a:moveTo>
                <a:cubicBezTo>
                  <a:pt x="149111" y="381267"/>
                  <a:pt x="192118" y="424274"/>
                  <a:pt x="192118" y="477326"/>
                </a:cubicBezTo>
                <a:cubicBezTo>
                  <a:pt x="192118" y="530378"/>
                  <a:pt x="149111" y="573385"/>
                  <a:pt x="96059" y="573385"/>
                </a:cubicBezTo>
                <a:cubicBezTo>
                  <a:pt x="43007" y="573385"/>
                  <a:pt x="0" y="530378"/>
                  <a:pt x="0" y="477326"/>
                </a:cubicBezTo>
                <a:cubicBezTo>
                  <a:pt x="0" y="424274"/>
                  <a:pt x="43007" y="381267"/>
                  <a:pt x="96059" y="381267"/>
                </a:cubicBezTo>
                <a:close/>
                <a:moveTo>
                  <a:pt x="96059" y="0"/>
                </a:moveTo>
                <a:cubicBezTo>
                  <a:pt x="149111" y="0"/>
                  <a:pt x="192118" y="43007"/>
                  <a:pt x="192118" y="96059"/>
                </a:cubicBezTo>
                <a:cubicBezTo>
                  <a:pt x="192118" y="149111"/>
                  <a:pt x="149111" y="192118"/>
                  <a:pt x="96059" y="192118"/>
                </a:cubicBezTo>
                <a:cubicBezTo>
                  <a:pt x="43007" y="192118"/>
                  <a:pt x="0" y="149111"/>
                  <a:pt x="0" y="96059"/>
                </a:cubicBezTo>
                <a:cubicBezTo>
                  <a:pt x="0" y="43007"/>
                  <a:pt x="43007" y="0"/>
                  <a:pt x="96059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3594445" y="5071133"/>
            <a:ext cx="5003110" cy="131327"/>
          </a:xfrm>
          <a:custGeom>
            <a:avLst/>
            <a:gdLst>
              <a:gd name="connsiteX0" fmla="*/ 0 w 5003110"/>
              <a:gd name="connsiteY0" fmla="*/ 116927 h 131327"/>
              <a:gd name="connsiteX1" fmla="*/ 5003110 w 5003110"/>
              <a:gd name="connsiteY1" fmla="*/ 116927 h 131327"/>
              <a:gd name="connsiteX2" fmla="*/ 5003110 w 5003110"/>
              <a:gd name="connsiteY2" fmla="*/ 131327 h 131327"/>
              <a:gd name="connsiteX3" fmla="*/ 0 w 5003110"/>
              <a:gd name="connsiteY3" fmla="*/ 131327 h 131327"/>
              <a:gd name="connsiteX4" fmla="*/ 0 w 5003110"/>
              <a:gd name="connsiteY4" fmla="*/ 0 h 131327"/>
              <a:gd name="connsiteX5" fmla="*/ 5003110 w 5003110"/>
              <a:gd name="connsiteY5" fmla="*/ 0 h 131327"/>
              <a:gd name="connsiteX6" fmla="*/ 5003110 w 5003110"/>
              <a:gd name="connsiteY6" fmla="*/ 14400 h 131327"/>
              <a:gd name="connsiteX7" fmla="*/ 0 w 5003110"/>
              <a:gd name="connsiteY7" fmla="*/ 14400 h 131327"/>
            </a:gdLst>
            <a:ahLst/>
            <a:cxnLst/>
            <a:rect l="l" t="t" r="r" b="b"/>
            <a:pathLst>
              <a:path w="5003110" h="131327">
                <a:moveTo>
                  <a:pt x="0" y="116927"/>
                </a:moveTo>
                <a:lnTo>
                  <a:pt x="5003110" y="116927"/>
                </a:lnTo>
                <a:lnTo>
                  <a:pt x="5003110" y="131327"/>
                </a:lnTo>
                <a:lnTo>
                  <a:pt x="0" y="131327"/>
                </a:lnTo>
                <a:close/>
                <a:moveTo>
                  <a:pt x="0" y="0"/>
                </a:moveTo>
                <a:lnTo>
                  <a:pt x="5003110" y="0"/>
                </a:lnTo>
                <a:lnTo>
                  <a:pt x="5003110" y="14400"/>
                </a:lnTo>
                <a:lnTo>
                  <a:pt x="0" y="1440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809233" y="4881255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2809233" y="5190612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2809233" y="5035933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859551" y="4881255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8859551" y="5190612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8859551" y="5035933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4998236" y="568977"/>
            <a:ext cx="2195528" cy="52637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0845800" y="1381760"/>
            <a:ext cx="970280" cy="6814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00000"/>
              </a:lnSpc>
            </a:pPr>
            <a:r>
              <a:rPr kumimoji="1" lang="en-US" altLang="zh-CN" sz="9600">
                <a:ln w="15875">
                  <a:solidFill>
                    <a:srgbClr val="3860F4">
                      <a:alpha val="100000"/>
                    </a:srgbClr>
                  </a:solidFill>
                </a:ln>
                <a:noFill/>
                <a:latin typeface="OPPOSans R"/>
                <a:ea typeface="OPPOSans R"/>
                <a:cs typeface="OPPOSans R"/>
              </a:rPr>
              <a:t>”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197600" y="1702120"/>
            <a:ext cx="5321300" cy="3860480"/>
          </a:xfrm>
          <a:prstGeom prst="round1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241300" sx="102000" sy="102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376670" y="2377440"/>
            <a:ext cx="4963160" cy="29489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因其开源与流行性，成为恶意软件主要攻击目标，恶意软件数量增长迅速，给用户带来资费消耗、隐私窃取、远程控制等诸多危害，且即便有安全增强功能，仍不断被攻击感染，传统防病毒措施在保护移动领域最终用户方面效果有限。2017年360公司报告显示，Android平台新增恶意软件样本达757.3万个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197600" y="1709073"/>
            <a:ext cx="73660" cy="3827623"/>
          </a:xfrm>
          <a:prstGeom prst="roundRect">
            <a:avLst>
              <a:gd name="adj" fmla="val 5422"/>
            </a:avLst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60400" y="1702120"/>
            <a:ext cx="5321300" cy="3860480"/>
          </a:xfrm>
          <a:prstGeom prst="round1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241300" sx="102000" sy="102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39470" y="2377440"/>
            <a:ext cx="4963160" cy="29489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Android 操作系统自 2007 年开发、2008 年第一部智能手机发布后，凭借开源性、丰富硬件选择性、庞大应用市场等优点迅速流行，占据了很高的移动操作系统市场份额。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60400" y="1709073"/>
            <a:ext cx="73660" cy="3827623"/>
          </a:xfrm>
          <a:prstGeom prst="roundRect">
            <a:avLst>
              <a:gd name="adj" fmla="val 5422"/>
            </a:avLst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39469" y="1987273"/>
            <a:ext cx="4964400" cy="2945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2FA7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Android系统的广泛应用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376670" y="1987273"/>
            <a:ext cx="4964400" cy="2945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316B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安卓系统面临的安全威胁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60400" y="4065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Android操作系统的普及与挑战</a:t>
            </a:r>
            <a:endParaRPr kumimoji="1" lang="zh-CN" altLang="en-US"/>
          </a:p>
        </p:txBody>
      </p:sp>
      <p:cxnSp>
        <p:nvCxnSpPr>
          <p:cNvPr id="12" name="标题 1"/>
          <p:cNvCxnSpPr/>
          <p:nvPr/>
        </p:nvCxnSpPr>
        <p:spPr>
          <a:xfrm>
            <a:off x="660400" y="958850"/>
            <a:ext cx="11461750" cy="0"/>
          </a:xfrm>
          <a:prstGeom prst="line">
            <a:avLst/>
          </a:prstGeom>
          <a:noFill/>
          <a:ln w="28575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0"/>
            </a:gradFill>
            <a:miter/>
          </a:ln>
        </p:spPr>
      </p:cxnSp>
      <p:grpSp>
        <p:nvGrpSpPr>
          <p:cNvPr id="13" name="组合 12"/>
          <p:cNvGrpSpPr/>
          <p:nvPr/>
        </p:nvGrpSpPr>
        <p:grpSpPr>
          <a:xfrm>
            <a:off x="203200" y="561165"/>
            <a:ext cx="381000" cy="158750"/>
            <a:chOff x="203200" y="561165"/>
            <a:chExt cx="381000" cy="158750"/>
          </a:xfrm>
        </p:grpSpPr>
        <p:sp>
          <p:nvSpPr>
            <p:cNvPr id="14" name="标题 1"/>
            <p:cNvSpPr txBox="1"/>
            <p:nvPr/>
          </p:nvSpPr>
          <p:spPr>
            <a:xfrm>
              <a:off x="425450" y="561165"/>
              <a:ext cx="158750" cy="158750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203200" y="561165"/>
              <a:ext cx="158750" cy="158750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2546620" y="1411004"/>
            <a:ext cx="1739418" cy="1720381"/>
          </a:xfrm>
          <a:custGeom>
            <a:avLst/>
            <a:gdLst>
              <a:gd name="connsiteX0" fmla="*/ 1305888 w 1739418"/>
              <a:gd name="connsiteY0" fmla="*/ 0 h 1720381"/>
              <a:gd name="connsiteX1" fmla="*/ 1665933 w 1739418"/>
              <a:gd name="connsiteY1" fmla="*/ 604361 h 1720381"/>
              <a:gd name="connsiteX2" fmla="*/ 1196922 w 1739418"/>
              <a:gd name="connsiteY2" fmla="*/ 1471136 h 1720381"/>
              <a:gd name="connsiteX3" fmla="*/ 542554 w 1739418"/>
              <a:gd name="connsiteY3" fmla="*/ 1471136 h 1720381"/>
              <a:gd name="connsiteX4" fmla="*/ 73543 w 1739418"/>
              <a:gd name="connsiteY4" fmla="*/ 604361 h 1720381"/>
              <a:gd name="connsiteX5" fmla="*/ 433588 w 1739418"/>
              <a:gd name="connsiteY5" fmla="*/ 0 h 1720381"/>
            </a:gdLst>
            <a:ahLst/>
            <a:cxnLst/>
            <a:rect l="l" t="t" r="r" b="b"/>
            <a:pathLst>
              <a:path w="1739418" h="1720381">
                <a:moveTo>
                  <a:pt x="1305888" y="0"/>
                </a:moveTo>
                <a:cubicBezTo>
                  <a:pt x="1683840" y="0"/>
                  <a:pt x="1845860" y="271939"/>
                  <a:pt x="1665933" y="604361"/>
                </a:cubicBezTo>
                <a:lnTo>
                  <a:pt x="1196922" y="1471136"/>
                </a:lnTo>
                <a:cubicBezTo>
                  <a:pt x="1016995" y="1803464"/>
                  <a:pt x="722482" y="1803464"/>
                  <a:pt x="542554" y="1471136"/>
                </a:cubicBezTo>
                <a:lnTo>
                  <a:pt x="73543" y="604361"/>
                </a:lnTo>
                <a:cubicBezTo>
                  <a:pt x="-106479" y="271939"/>
                  <a:pt x="55541" y="0"/>
                  <a:pt x="433588" y="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999653" y="1805643"/>
            <a:ext cx="833350" cy="815604"/>
          </a:xfrm>
          <a:custGeom>
            <a:avLst/>
            <a:gdLst>
              <a:gd name="connsiteX0" fmla="*/ 323362 w 833350"/>
              <a:gd name="connsiteY0" fmla="*/ 710829 h 815604"/>
              <a:gd name="connsiteX1" fmla="*/ 328029 w 833350"/>
              <a:gd name="connsiteY1" fmla="*/ 723783 h 815604"/>
              <a:gd name="connsiteX2" fmla="*/ 441428 w 833350"/>
              <a:gd name="connsiteY2" fmla="*/ 782504 h 815604"/>
              <a:gd name="connsiteX3" fmla="*/ 500146 w 833350"/>
              <a:gd name="connsiteY3" fmla="*/ 723783 h 815604"/>
              <a:gd name="connsiteX4" fmla="*/ 504337 w 833350"/>
              <a:gd name="connsiteY4" fmla="*/ 710829 h 815604"/>
              <a:gd name="connsiteX5" fmla="*/ 308979 w 833350"/>
              <a:gd name="connsiteY5" fmla="*/ 605958 h 815604"/>
              <a:gd name="connsiteX6" fmla="*/ 270879 w 833350"/>
              <a:gd name="connsiteY6" fmla="*/ 644058 h 815604"/>
              <a:gd name="connsiteX7" fmla="*/ 308979 w 833350"/>
              <a:gd name="connsiteY7" fmla="*/ 682158 h 815604"/>
              <a:gd name="connsiteX8" fmla="*/ 518529 w 833350"/>
              <a:gd name="connsiteY8" fmla="*/ 682158 h 815604"/>
              <a:gd name="connsiteX9" fmla="*/ 556629 w 833350"/>
              <a:gd name="connsiteY9" fmla="*/ 644058 h 815604"/>
              <a:gd name="connsiteX10" fmla="*/ 518529 w 833350"/>
              <a:gd name="connsiteY10" fmla="*/ 605958 h 815604"/>
              <a:gd name="connsiteX11" fmla="*/ 308979 w 833350"/>
              <a:gd name="connsiteY11" fmla="*/ 501183 h 815604"/>
              <a:gd name="connsiteX12" fmla="*/ 270879 w 833350"/>
              <a:gd name="connsiteY12" fmla="*/ 539283 h 815604"/>
              <a:gd name="connsiteX13" fmla="*/ 308979 w 833350"/>
              <a:gd name="connsiteY13" fmla="*/ 577383 h 815604"/>
              <a:gd name="connsiteX14" fmla="*/ 518529 w 833350"/>
              <a:gd name="connsiteY14" fmla="*/ 577383 h 815604"/>
              <a:gd name="connsiteX15" fmla="*/ 556629 w 833350"/>
              <a:gd name="connsiteY15" fmla="*/ 539283 h 815604"/>
              <a:gd name="connsiteX16" fmla="*/ 518529 w 833350"/>
              <a:gd name="connsiteY16" fmla="*/ 501183 h 815604"/>
              <a:gd name="connsiteX17" fmla="*/ 675471 w 833350"/>
              <a:gd name="connsiteY17" fmla="*/ 380081 h 815604"/>
              <a:gd name="connsiteX18" fmla="*/ 686455 w 833350"/>
              <a:gd name="connsiteY18" fmla="*/ 381645 h 815604"/>
              <a:gd name="connsiteX19" fmla="*/ 771513 w 833350"/>
              <a:gd name="connsiteY19" fmla="*/ 432033 h 815604"/>
              <a:gd name="connsiteX20" fmla="*/ 776609 w 833350"/>
              <a:gd name="connsiteY20" fmla="*/ 451892 h 815604"/>
              <a:gd name="connsiteX21" fmla="*/ 756749 w 833350"/>
              <a:gd name="connsiteY21" fmla="*/ 456988 h 815604"/>
              <a:gd name="connsiteX22" fmla="*/ 671691 w 833350"/>
              <a:gd name="connsiteY22" fmla="*/ 406601 h 815604"/>
              <a:gd name="connsiteX23" fmla="*/ 666595 w 833350"/>
              <a:gd name="connsiteY23" fmla="*/ 386741 h 815604"/>
              <a:gd name="connsiteX24" fmla="*/ 675471 w 833350"/>
              <a:gd name="connsiteY24" fmla="*/ 380081 h 815604"/>
              <a:gd name="connsiteX25" fmla="*/ 152134 w 833350"/>
              <a:gd name="connsiteY25" fmla="*/ 380081 h 815604"/>
              <a:gd name="connsiteX26" fmla="*/ 161008 w 833350"/>
              <a:gd name="connsiteY26" fmla="*/ 386741 h 815604"/>
              <a:gd name="connsiteX27" fmla="*/ 155912 w 833350"/>
              <a:gd name="connsiteY27" fmla="*/ 406601 h 815604"/>
              <a:gd name="connsiteX28" fmla="*/ 70854 w 833350"/>
              <a:gd name="connsiteY28" fmla="*/ 456988 h 815604"/>
              <a:gd name="connsiteX29" fmla="*/ 50994 w 833350"/>
              <a:gd name="connsiteY29" fmla="*/ 451892 h 815604"/>
              <a:gd name="connsiteX30" fmla="*/ 56090 w 833350"/>
              <a:gd name="connsiteY30" fmla="*/ 432033 h 815604"/>
              <a:gd name="connsiteX31" fmla="*/ 141148 w 833350"/>
              <a:gd name="connsiteY31" fmla="*/ 381645 h 815604"/>
              <a:gd name="connsiteX32" fmla="*/ 152134 w 833350"/>
              <a:gd name="connsiteY32" fmla="*/ 380081 h 815604"/>
              <a:gd name="connsiteX33" fmla="*/ 413564 w 833350"/>
              <a:gd name="connsiteY33" fmla="*/ 371167 h 815604"/>
              <a:gd name="connsiteX34" fmla="*/ 413799 w 833350"/>
              <a:gd name="connsiteY34" fmla="*/ 371264 h 815604"/>
              <a:gd name="connsiteX35" fmla="*/ 400610 w 833350"/>
              <a:gd name="connsiteY35" fmla="*/ 376596 h 815604"/>
              <a:gd name="connsiteX36" fmla="*/ 395085 w 833350"/>
              <a:gd name="connsiteY36" fmla="*/ 389836 h 815604"/>
              <a:gd name="connsiteX37" fmla="*/ 400324 w 833350"/>
              <a:gd name="connsiteY37" fmla="*/ 403457 h 815604"/>
              <a:gd name="connsiteX38" fmla="*/ 414516 w 833350"/>
              <a:gd name="connsiteY38" fmla="*/ 408696 h 815604"/>
              <a:gd name="connsiteX39" fmla="*/ 428232 w 833350"/>
              <a:gd name="connsiteY39" fmla="*/ 403457 h 815604"/>
              <a:gd name="connsiteX40" fmla="*/ 433376 w 833350"/>
              <a:gd name="connsiteY40" fmla="*/ 389836 h 815604"/>
              <a:gd name="connsiteX41" fmla="*/ 427375 w 833350"/>
              <a:gd name="connsiteY41" fmla="*/ 376882 h 815604"/>
              <a:gd name="connsiteX42" fmla="*/ 413799 w 833350"/>
              <a:gd name="connsiteY42" fmla="*/ 371264 h 815604"/>
              <a:gd name="connsiteX43" fmla="*/ 414040 w 833350"/>
              <a:gd name="connsiteY43" fmla="*/ 371167 h 815604"/>
              <a:gd name="connsiteX44" fmla="*/ 412799 w 833350"/>
              <a:gd name="connsiteY44" fmla="*/ 342876 h 815604"/>
              <a:gd name="connsiteX45" fmla="*/ 413564 w 833350"/>
              <a:gd name="connsiteY45" fmla="*/ 342878 h 815604"/>
              <a:gd name="connsiteX46" fmla="*/ 446997 w 833350"/>
              <a:gd name="connsiteY46" fmla="*/ 356403 h 815604"/>
              <a:gd name="connsiteX47" fmla="*/ 447190 w 833350"/>
              <a:gd name="connsiteY47" fmla="*/ 423755 h 815604"/>
              <a:gd name="connsiteX48" fmla="*/ 446425 w 833350"/>
              <a:gd name="connsiteY48" fmla="*/ 424507 h 815604"/>
              <a:gd name="connsiteX49" fmla="*/ 414040 w 833350"/>
              <a:gd name="connsiteY49" fmla="*/ 436794 h 815604"/>
              <a:gd name="connsiteX50" fmla="*/ 381465 w 833350"/>
              <a:gd name="connsiteY50" fmla="*/ 424507 h 815604"/>
              <a:gd name="connsiteX51" fmla="*/ 366606 w 833350"/>
              <a:gd name="connsiteY51" fmla="*/ 389646 h 815604"/>
              <a:gd name="connsiteX52" fmla="*/ 412799 w 833350"/>
              <a:gd name="connsiteY52" fmla="*/ 342876 h 815604"/>
              <a:gd name="connsiteX53" fmla="*/ 711287 w 833350"/>
              <a:gd name="connsiteY53" fmla="*/ 236580 h 815604"/>
              <a:gd name="connsiteX54" fmla="*/ 717030 w 833350"/>
              <a:gd name="connsiteY54" fmla="*/ 236580 h 815604"/>
              <a:gd name="connsiteX55" fmla="*/ 815900 w 833350"/>
              <a:gd name="connsiteY55" fmla="*/ 236580 h 815604"/>
              <a:gd name="connsiteX56" fmla="*/ 833064 w 833350"/>
              <a:gd name="connsiteY56" fmla="*/ 247995 h 815604"/>
              <a:gd name="connsiteX57" fmla="*/ 821644 w 833350"/>
              <a:gd name="connsiteY57" fmla="*/ 265155 h 815604"/>
              <a:gd name="connsiteX58" fmla="*/ 815900 w 833350"/>
              <a:gd name="connsiteY58" fmla="*/ 265155 h 815604"/>
              <a:gd name="connsiteX59" fmla="*/ 717030 w 833350"/>
              <a:gd name="connsiteY59" fmla="*/ 265155 h 815604"/>
              <a:gd name="connsiteX60" fmla="*/ 699876 w 833350"/>
              <a:gd name="connsiteY60" fmla="*/ 253739 h 815604"/>
              <a:gd name="connsiteX61" fmla="*/ 711287 w 833350"/>
              <a:gd name="connsiteY61" fmla="*/ 236580 h 815604"/>
              <a:gd name="connsiteX62" fmla="*/ 11703 w 833350"/>
              <a:gd name="connsiteY62" fmla="*/ 236580 h 815604"/>
              <a:gd name="connsiteX63" fmla="*/ 110573 w 833350"/>
              <a:gd name="connsiteY63" fmla="*/ 236580 h 815604"/>
              <a:gd name="connsiteX64" fmla="*/ 127732 w 833350"/>
              <a:gd name="connsiteY64" fmla="*/ 247995 h 815604"/>
              <a:gd name="connsiteX65" fmla="*/ 116316 w 833350"/>
              <a:gd name="connsiteY65" fmla="*/ 265155 h 815604"/>
              <a:gd name="connsiteX66" fmla="*/ 110573 w 833350"/>
              <a:gd name="connsiteY66" fmla="*/ 265155 h 815604"/>
              <a:gd name="connsiteX67" fmla="*/ 11703 w 833350"/>
              <a:gd name="connsiteY67" fmla="*/ 265155 h 815604"/>
              <a:gd name="connsiteX68" fmla="*/ 288 w 833350"/>
              <a:gd name="connsiteY68" fmla="*/ 247995 h 815604"/>
              <a:gd name="connsiteX69" fmla="*/ 11703 w 833350"/>
              <a:gd name="connsiteY69" fmla="*/ 236580 h 815604"/>
              <a:gd name="connsiteX70" fmla="*/ 415469 w 833350"/>
              <a:gd name="connsiteY70" fmla="*/ 104181 h 815604"/>
              <a:gd name="connsiteX71" fmla="*/ 400515 w 833350"/>
              <a:gd name="connsiteY71" fmla="*/ 109896 h 815604"/>
              <a:gd name="connsiteX72" fmla="*/ 394705 w 833350"/>
              <a:gd name="connsiteY72" fmla="*/ 128946 h 815604"/>
              <a:gd name="connsiteX73" fmla="*/ 396705 w 833350"/>
              <a:gd name="connsiteY73" fmla="*/ 172285 h 815604"/>
              <a:gd name="connsiteX74" fmla="*/ 403658 w 833350"/>
              <a:gd name="connsiteY74" fmla="*/ 277441 h 815604"/>
              <a:gd name="connsiteX75" fmla="*/ 408992 w 833350"/>
              <a:gd name="connsiteY75" fmla="*/ 303159 h 815604"/>
              <a:gd name="connsiteX76" fmla="*/ 412707 w 833350"/>
              <a:gd name="connsiteY76" fmla="*/ 304968 h 815604"/>
              <a:gd name="connsiteX77" fmla="*/ 416803 w 833350"/>
              <a:gd name="connsiteY77" fmla="*/ 302492 h 815604"/>
              <a:gd name="connsiteX78" fmla="*/ 422041 w 833350"/>
              <a:gd name="connsiteY78" fmla="*/ 277917 h 815604"/>
              <a:gd name="connsiteX79" fmla="*/ 431566 w 833350"/>
              <a:gd name="connsiteY79" fmla="*/ 169428 h 815604"/>
              <a:gd name="connsiteX80" fmla="*/ 432995 w 833350"/>
              <a:gd name="connsiteY80" fmla="*/ 140853 h 815604"/>
              <a:gd name="connsiteX81" fmla="*/ 428042 w 833350"/>
              <a:gd name="connsiteY81" fmla="*/ 109325 h 815604"/>
              <a:gd name="connsiteX82" fmla="*/ 415469 w 833350"/>
              <a:gd name="connsiteY82" fmla="*/ 104181 h 815604"/>
              <a:gd name="connsiteX83" fmla="*/ 415850 w 833350"/>
              <a:gd name="connsiteY83" fmla="*/ 77226 h 815604"/>
              <a:gd name="connsiteX84" fmla="*/ 453950 w 833350"/>
              <a:gd name="connsiteY84" fmla="*/ 98181 h 815604"/>
              <a:gd name="connsiteX85" fmla="*/ 461760 w 833350"/>
              <a:gd name="connsiteY85" fmla="*/ 141996 h 815604"/>
              <a:gd name="connsiteX86" fmla="*/ 460141 w 833350"/>
              <a:gd name="connsiteY86" fmla="*/ 172857 h 815604"/>
              <a:gd name="connsiteX87" fmla="*/ 450616 w 833350"/>
              <a:gd name="connsiteY87" fmla="*/ 280965 h 815604"/>
              <a:gd name="connsiteX88" fmla="*/ 442710 w 833350"/>
              <a:gd name="connsiteY88" fmla="*/ 315636 h 815604"/>
              <a:gd name="connsiteX89" fmla="*/ 412707 w 833350"/>
              <a:gd name="connsiteY89" fmla="*/ 332686 h 815604"/>
              <a:gd name="connsiteX90" fmla="*/ 413183 w 833350"/>
              <a:gd name="connsiteY90" fmla="*/ 333067 h 815604"/>
              <a:gd name="connsiteX91" fmla="*/ 383941 w 833350"/>
              <a:gd name="connsiteY91" fmla="*/ 314874 h 815604"/>
              <a:gd name="connsiteX92" fmla="*/ 376131 w 833350"/>
              <a:gd name="connsiteY92" fmla="*/ 279918 h 815604"/>
              <a:gd name="connsiteX93" fmla="*/ 369082 w 833350"/>
              <a:gd name="connsiteY93" fmla="*/ 175143 h 815604"/>
              <a:gd name="connsiteX94" fmla="*/ 367082 w 833350"/>
              <a:gd name="connsiteY94" fmla="*/ 129994 h 815604"/>
              <a:gd name="connsiteX95" fmla="*/ 380417 w 833350"/>
              <a:gd name="connsiteY95" fmla="*/ 91894 h 815604"/>
              <a:gd name="connsiteX96" fmla="*/ 415850 w 833350"/>
              <a:gd name="connsiteY96" fmla="*/ 77226 h 815604"/>
              <a:gd name="connsiteX97" fmla="*/ 59869 w 833350"/>
              <a:gd name="connsiteY97" fmla="*/ 55658 h 815604"/>
              <a:gd name="connsiteX98" fmla="*/ 70854 w 833350"/>
              <a:gd name="connsiteY98" fmla="*/ 57223 h 815604"/>
              <a:gd name="connsiteX99" fmla="*/ 155912 w 833350"/>
              <a:gd name="connsiteY99" fmla="*/ 107611 h 815604"/>
              <a:gd name="connsiteX100" fmla="*/ 156017 w 833350"/>
              <a:gd name="connsiteY100" fmla="*/ 107672 h 815604"/>
              <a:gd name="connsiteX101" fmla="*/ 161056 w 833350"/>
              <a:gd name="connsiteY101" fmla="*/ 127518 h 815604"/>
              <a:gd name="connsiteX102" fmla="*/ 141148 w 833350"/>
              <a:gd name="connsiteY102" fmla="*/ 132661 h 815604"/>
              <a:gd name="connsiteX103" fmla="*/ 56090 w 833350"/>
              <a:gd name="connsiteY103" fmla="*/ 82179 h 815604"/>
              <a:gd name="connsiteX104" fmla="*/ 50994 w 833350"/>
              <a:gd name="connsiteY104" fmla="*/ 62319 h 815604"/>
              <a:gd name="connsiteX105" fmla="*/ 59869 w 833350"/>
              <a:gd name="connsiteY105" fmla="*/ 55658 h 815604"/>
              <a:gd name="connsiteX106" fmla="*/ 767733 w 833350"/>
              <a:gd name="connsiteY106" fmla="*/ 55658 h 815604"/>
              <a:gd name="connsiteX107" fmla="*/ 776609 w 833350"/>
              <a:gd name="connsiteY107" fmla="*/ 62319 h 815604"/>
              <a:gd name="connsiteX108" fmla="*/ 771513 w 833350"/>
              <a:gd name="connsiteY108" fmla="*/ 82179 h 815604"/>
              <a:gd name="connsiteX109" fmla="*/ 686454 w 833350"/>
              <a:gd name="connsiteY109" fmla="*/ 132661 h 815604"/>
              <a:gd name="connsiteX110" fmla="*/ 666547 w 833350"/>
              <a:gd name="connsiteY110" fmla="*/ 127518 h 815604"/>
              <a:gd name="connsiteX111" fmla="*/ 671586 w 833350"/>
              <a:gd name="connsiteY111" fmla="*/ 107672 h 815604"/>
              <a:gd name="connsiteX112" fmla="*/ 671691 w 833350"/>
              <a:gd name="connsiteY112" fmla="*/ 107611 h 815604"/>
              <a:gd name="connsiteX113" fmla="*/ 756749 w 833350"/>
              <a:gd name="connsiteY113" fmla="*/ 57223 h 815604"/>
              <a:gd name="connsiteX114" fmla="*/ 767733 w 833350"/>
              <a:gd name="connsiteY114" fmla="*/ 55658 h 815604"/>
              <a:gd name="connsiteX115" fmla="*/ 435820 w 833350"/>
              <a:gd name="connsiteY115" fmla="*/ 30206 h 815604"/>
              <a:gd name="connsiteX116" fmla="*/ 371941 w 833350"/>
              <a:gd name="connsiteY116" fmla="*/ 32993 h 815604"/>
              <a:gd name="connsiteX117" fmla="*/ 290596 w 833350"/>
              <a:gd name="connsiteY117" fmla="*/ 66405 h 815604"/>
              <a:gd name="connsiteX118" fmla="*/ 229465 w 833350"/>
              <a:gd name="connsiteY118" fmla="*/ 373567 h 815604"/>
              <a:gd name="connsiteX119" fmla="*/ 290596 w 833350"/>
              <a:gd name="connsiteY119" fmla="*/ 434699 h 815604"/>
              <a:gd name="connsiteX120" fmla="*/ 297073 w 833350"/>
              <a:gd name="connsiteY120" fmla="*/ 446796 h 815604"/>
              <a:gd name="connsiteX121" fmla="*/ 297073 w 833350"/>
              <a:gd name="connsiteY121" fmla="*/ 472132 h 815604"/>
              <a:gd name="connsiteX122" fmla="*/ 308789 w 833350"/>
              <a:gd name="connsiteY122" fmla="*/ 472132 h 815604"/>
              <a:gd name="connsiteX123" fmla="*/ 518339 w 833350"/>
              <a:gd name="connsiteY123" fmla="*/ 472132 h 815604"/>
              <a:gd name="connsiteX124" fmla="*/ 518529 w 833350"/>
              <a:gd name="connsiteY124" fmla="*/ 472132 h 815604"/>
              <a:gd name="connsiteX125" fmla="*/ 530150 w 833350"/>
              <a:gd name="connsiteY125" fmla="*/ 472132 h 815604"/>
              <a:gd name="connsiteX126" fmla="*/ 530150 w 833350"/>
              <a:gd name="connsiteY126" fmla="*/ 446796 h 815604"/>
              <a:gd name="connsiteX127" fmla="*/ 536627 w 833350"/>
              <a:gd name="connsiteY127" fmla="*/ 434699 h 815604"/>
              <a:gd name="connsiteX128" fmla="*/ 597758 w 833350"/>
              <a:gd name="connsiteY128" fmla="*/ 127537 h 815604"/>
              <a:gd name="connsiteX129" fmla="*/ 435820 w 833350"/>
              <a:gd name="connsiteY129" fmla="*/ 30206 h 815604"/>
              <a:gd name="connsiteX130" fmla="*/ 425497 w 833350"/>
              <a:gd name="connsiteY130" fmla="*/ 263 h 815604"/>
              <a:gd name="connsiteX131" fmla="*/ 563392 w 833350"/>
              <a:gd name="connsiteY131" fmla="*/ 49583 h 815604"/>
              <a:gd name="connsiteX132" fmla="*/ 614741 w 833350"/>
              <a:gd name="connsiteY132" fmla="*/ 400114 h 815604"/>
              <a:gd name="connsiteX133" fmla="*/ 563392 w 833350"/>
              <a:gd name="connsiteY133" fmla="*/ 451463 h 815604"/>
              <a:gd name="connsiteX134" fmla="*/ 559391 w 833350"/>
              <a:gd name="connsiteY134" fmla="*/ 454511 h 815604"/>
              <a:gd name="connsiteX135" fmla="*/ 559391 w 833350"/>
              <a:gd name="connsiteY135" fmla="*/ 485753 h 815604"/>
              <a:gd name="connsiteX136" fmla="*/ 562821 w 833350"/>
              <a:gd name="connsiteY136" fmla="*/ 488706 h 815604"/>
              <a:gd name="connsiteX137" fmla="*/ 569250 w 833350"/>
              <a:gd name="connsiteY137" fmla="*/ 582774 h 815604"/>
              <a:gd name="connsiteX138" fmla="*/ 567583 w 833350"/>
              <a:gd name="connsiteY138" fmla="*/ 584622 h 815604"/>
              <a:gd name="connsiteX139" fmla="*/ 561201 w 833350"/>
              <a:gd name="connsiteY139" fmla="*/ 591385 h 815604"/>
              <a:gd name="connsiteX140" fmla="*/ 567583 w 833350"/>
              <a:gd name="connsiteY140" fmla="*/ 598243 h 815604"/>
              <a:gd name="connsiteX141" fmla="*/ 564802 w 833350"/>
              <a:gd name="connsiteY141" fmla="*/ 692493 h 815604"/>
              <a:gd name="connsiteX142" fmla="*/ 538437 w 833350"/>
              <a:gd name="connsiteY142" fmla="*/ 707781 h 815604"/>
              <a:gd name="connsiteX143" fmla="*/ 532531 w 833350"/>
              <a:gd name="connsiteY143" fmla="*/ 709590 h 815604"/>
              <a:gd name="connsiteX144" fmla="*/ 531579 w 833350"/>
              <a:gd name="connsiteY144" fmla="*/ 715686 h 815604"/>
              <a:gd name="connsiteX145" fmla="*/ 413754 w 833350"/>
              <a:gd name="connsiteY145" fmla="*/ 815604 h 815604"/>
              <a:gd name="connsiteX146" fmla="*/ 296025 w 833350"/>
              <a:gd name="connsiteY146" fmla="*/ 715686 h 815604"/>
              <a:gd name="connsiteX147" fmla="*/ 295073 w 833350"/>
              <a:gd name="connsiteY147" fmla="*/ 709590 h 815604"/>
              <a:gd name="connsiteX148" fmla="*/ 289167 w 833350"/>
              <a:gd name="connsiteY148" fmla="*/ 707781 h 815604"/>
              <a:gd name="connsiteX149" fmla="*/ 244735 w 833350"/>
              <a:gd name="connsiteY149" fmla="*/ 624608 h 815604"/>
              <a:gd name="connsiteX150" fmla="*/ 260021 w 833350"/>
              <a:gd name="connsiteY150" fmla="*/ 598243 h 815604"/>
              <a:gd name="connsiteX151" fmla="*/ 266403 w 833350"/>
              <a:gd name="connsiteY151" fmla="*/ 591385 h 815604"/>
              <a:gd name="connsiteX152" fmla="*/ 260021 w 833350"/>
              <a:gd name="connsiteY152" fmla="*/ 584622 h 815604"/>
              <a:gd name="connsiteX153" fmla="*/ 262939 w 833350"/>
              <a:gd name="connsiteY153" fmla="*/ 490374 h 815604"/>
              <a:gd name="connsiteX154" fmla="*/ 264783 w 833350"/>
              <a:gd name="connsiteY154" fmla="*/ 488706 h 815604"/>
              <a:gd name="connsiteX155" fmla="*/ 268212 w 833350"/>
              <a:gd name="connsiteY155" fmla="*/ 485753 h 815604"/>
              <a:gd name="connsiteX156" fmla="*/ 268212 w 833350"/>
              <a:gd name="connsiteY156" fmla="*/ 454511 h 815604"/>
              <a:gd name="connsiteX157" fmla="*/ 264212 w 833350"/>
              <a:gd name="connsiteY157" fmla="*/ 451463 h 815604"/>
              <a:gd name="connsiteX158" fmla="*/ 212862 w 833350"/>
              <a:gd name="connsiteY158" fmla="*/ 100933 h 815604"/>
              <a:gd name="connsiteX159" fmla="*/ 377492 w 833350"/>
              <a:gd name="connsiteY159" fmla="*/ 2661 h 815604"/>
              <a:gd name="connsiteX160" fmla="*/ 425497 w 833350"/>
              <a:gd name="connsiteY160" fmla="*/ 263 h 815604"/>
            </a:gdLst>
            <a:ahLst/>
            <a:cxnLst/>
            <a:rect l="l" t="t" r="r" b="b"/>
            <a:pathLst>
              <a:path w="833350" h="815604">
                <a:moveTo>
                  <a:pt x="323362" y="710829"/>
                </a:moveTo>
                <a:lnTo>
                  <a:pt x="328029" y="723783"/>
                </a:lnTo>
                <a:cubicBezTo>
                  <a:pt x="343129" y="771312"/>
                  <a:pt x="393899" y="797601"/>
                  <a:pt x="441428" y="782504"/>
                </a:cubicBezTo>
                <a:cubicBezTo>
                  <a:pt x="469374" y="773627"/>
                  <a:pt x="491268" y="751729"/>
                  <a:pt x="500146" y="723783"/>
                </a:cubicBezTo>
                <a:lnTo>
                  <a:pt x="504337" y="710829"/>
                </a:lnTo>
                <a:close/>
                <a:moveTo>
                  <a:pt x="308979" y="605958"/>
                </a:moveTo>
                <a:cubicBezTo>
                  <a:pt x="287938" y="605958"/>
                  <a:pt x="270879" y="623018"/>
                  <a:pt x="270879" y="644058"/>
                </a:cubicBezTo>
                <a:cubicBezTo>
                  <a:pt x="270879" y="665099"/>
                  <a:pt x="287938" y="682158"/>
                  <a:pt x="308979" y="682158"/>
                </a:cubicBezTo>
                <a:lnTo>
                  <a:pt x="518529" y="682158"/>
                </a:lnTo>
                <a:cubicBezTo>
                  <a:pt x="539570" y="682158"/>
                  <a:pt x="556629" y="665099"/>
                  <a:pt x="556629" y="644058"/>
                </a:cubicBezTo>
                <a:cubicBezTo>
                  <a:pt x="556629" y="623018"/>
                  <a:pt x="539570" y="605958"/>
                  <a:pt x="518529" y="605958"/>
                </a:cubicBezTo>
                <a:close/>
                <a:moveTo>
                  <a:pt x="308979" y="501183"/>
                </a:moveTo>
                <a:cubicBezTo>
                  <a:pt x="287938" y="501183"/>
                  <a:pt x="270879" y="518242"/>
                  <a:pt x="270879" y="539283"/>
                </a:cubicBezTo>
                <a:cubicBezTo>
                  <a:pt x="270879" y="560324"/>
                  <a:pt x="287938" y="577383"/>
                  <a:pt x="308979" y="577383"/>
                </a:cubicBezTo>
                <a:lnTo>
                  <a:pt x="518529" y="577383"/>
                </a:lnTo>
                <a:cubicBezTo>
                  <a:pt x="539570" y="577383"/>
                  <a:pt x="556629" y="560324"/>
                  <a:pt x="556629" y="539283"/>
                </a:cubicBezTo>
                <a:cubicBezTo>
                  <a:pt x="556629" y="518242"/>
                  <a:pt x="539570" y="501183"/>
                  <a:pt x="518529" y="501183"/>
                </a:cubicBezTo>
                <a:close/>
                <a:moveTo>
                  <a:pt x="675471" y="380081"/>
                </a:moveTo>
                <a:cubicBezTo>
                  <a:pt x="679066" y="379158"/>
                  <a:pt x="683012" y="379607"/>
                  <a:pt x="686455" y="381645"/>
                </a:cubicBezTo>
                <a:lnTo>
                  <a:pt x="771513" y="432033"/>
                </a:lnTo>
                <a:cubicBezTo>
                  <a:pt x="778400" y="436109"/>
                  <a:pt x="780686" y="445001"/>
                  <a:pt x="776609" y="451892"/>
                </a:cubicBezTo>
                <a:cubicBezTo>
                  <a:pt x="772532" y="458784"/>
                  <a:pt x="763636" y="461065"/>
                  <a:pt x="756749" y="456988"/>
                </a:cubicBezTo>
                <a:lnTo>
                  <a:pt x="671691" y="406601"/>
                </a:lnTo>
                <a:cubicBezTo>
                  <a:pt x="664804" y="402524"/>
                  <a:pt x="662518" y="393632"/>
                  <a:pt x="666595" y="386741"/>
                </a:cubicBezTo>
                <a:cubicBezTo>
                  <a:pt x="668634" y="383296"/>
                  <a:pt x="671877" y="381003"/>
                  <a:pt x="675471" y="380081"/>
                </a:cubicBezTo>
                <a:close/>
                <a:moveTo>
                  <a:pt x="152134" y="380081"/>
                </a:moveTo>
                <a:cubicBezTo>
                  <a:pt x="155727" y="381003"/>
                  <a:pt x="158969" y="383296"/>
                  <a:pt x="161008" y="386741"/>
                </a:cubicBezTo>
                <a:cubicBezTo>
                  <a:pt x="165085" y="393632"/>
                  <a:pt x="162803" y="402524"/>
                  <a:pt x="155912" y="406601"/>
                </a:cubicBezTo>
                <a:lnTo>
                  <a:pt x="70854" y="456988"/>
                </a:lnTo>
                <a:cubicBezTo>
                  <a:pt x="63963" y="461065"/>
                  <a:pt x="55071" y="458784"/>
                  <a:pt x="50994" y="451892"/>
                </a:cubicBezTo>
                <a:cubicBezTo>
                  <a:pt x="46918" y="445001"/>
                  <a:pt x="49199" y="436109"/>
                  <a:pt x="56090" y="432033"/>
                </a:cubicBezTo>
                <a:lnTo>
                  <a:pt x="141148" y="381645"/>
                </a:lnTo>
                <a:cubicBezTo>
                  <a:pt x="144594" y="379607"/>
                  <a:pt x="148540" y="379158"/>
                  <a:pt x="152134" y="380081"/>
                </a:cubicBezTo>
                <a:close/>
                <a:moveTo>
                  <a:pt x="413564" y="371167"/>
                </a:moveTo>
                <a:lnTo>
                  <a:pt x="413799" y="371264"/>
                </a:lnTo>
                <a:lnTo>
                  <a:pt x="400610" y="376596"/>
                </a:lnTo>
                <a:cubicBezTo>
                  <a:pt x="396984" y="380033"/>
                  <a:pt x="394978" y="384841"/>
                  <a:pt x="395085" y="389836"/>
                </a:cubicBezTo>
                <a:cubicBezTo>
                  <a:pt x="394540" y="394955"/>
                  <a:pt x="396488" y="400023"/>
                  <a:pt x="400324" y="403457"/>
                </a:cubicBezTo>
                <a:cubicBezTo>
                  <a:pt x="404197" y="406976"/>
                  <a:pt x="409285" y="408855"/>
                  <a:pt x="414516" y="408696"/>
                </a:cubicBezTo>
                <a:cubicBezTo>
                  <a:pt x="419605" y="408852"/>
                  <a:pt x="424544" y="406966"/>
                  <a:pt x="428232" y="403457"/>
                </a:cubicBezTo>
                <a:cubicBezTo>
                  <a:pt x="431968" y="399961"/>
                  <a:pt x="433869" y="394929"/>
                  <a:pt x="433376" y="389836"/>
                </a:cubicBezTo>
                <a:cubicBezTo>
                  <a:pt x="433354" y="384851"/>
                  <a:pt x="431163" y="380123"/>
                  <a:pt x="427375" y="376882"/>
                </a:cubicBezTo>
                <a:lnTo>
                  <a:pt x="413799" y="371264"/>
                </a:lnTo>
                <a:lnTo>
                  <a:pt x="414040" y="371167"/>
                </a:lnTo>
                <a:close/>
                <a:moveTo>
                  <a:pt x="412799" y="342876"/>
                </a:moveTo>
                <a:cubicBezTo>
                  <a:pt x="413053" y="342875"/>
                  <a:pt x="413309" y="342875"/>
                  <a:pt x="413564" y="342878"/>
                </a:cubicBezTo>
                <a:cubicBezTo>
                  <a:pt x="426077" y="342692"/>
                  <a:pt x="438133" y="347570"/>
                  <a:pt x="446997" y="356403"/>
                </a:cubicBezTo>
                <a:cubicBezTo>
                  <a:pt x="465649" y="374948"/>
                  <a:pt x="465735" y="405103"/>
                  <a:pt x="447190" y="423755"/>
                </a:cubicBezTo>
                <a:cubicBezTo>
                  <a:pt x="446938" y="424008"/>
                  <a:pt x="446683" y="424259"/>
                  <a:pt x="446425" y="424507"/>
                </a:cubicBezTo>
                <a:cubicBezTo>
                  <a:pt x="437556" y="432522"/>
                  <a:pt x="425995" y="436909"/>
                  <a:pt x="414040" y="436794"/>
                </a:cubicBezTo>
                <a:cubicBezTo>
                  <a:pt x="402021" y="436956"/>
                  <a:pt x="390383" y="432567"/>
                  <a:pt x="381465" y="424507"/>
                </a:cubicBezTo>
                <a:cubicBezTo>
                  <a:pt x="371562" y="415683"/>
                  <a:pt x="366113" y="402901"/>
                  <a:pt x="366606" y="389646"/>
                </a:cubicBezTo>
                <a:cubicBezTo>
                  <a:pt x="366447" y="363975"/>
                  <a:pt x="387128" y="343035"/>
                  <a:pt x="412799" y="342876"/>
                </a:cubicBezTo>
                <a:close/>
                <a:moveTo>
                  <a:pt x="711287" y="236580"/>
                </a:moveTo>
                <a:cubicBezTo>
                  <a:pt x="713182" y="236199"/>
                  <a:pt x="715135" y="236199"/>
                  <a:pt x="717030" y="236580"/>
                </a:cubicBezTo>
                <a:lnTo>
                  <a:pt x="815900" y="236580"/>
                </a:lnTo>
                <a:cubicBezTo>
                  <a:pt x="823787" y="234994"/>
                  <a:pt x="831473" y="240105"/>
                  <a:pt x="833064" y="247995"/>
                </a:cubicBezTo>
                <a:cubicBezTo>
                  <a:pt x="834645" y="255886"/>
                  <a:pt x="829530" y="263569"/>
                  <a:pt x="821644" y="265155"/>
                </a:cubicBezTo>
                <a:cubicBezTo>
                  <a:pt x="819748" y="265536"/>
                  <a:pt x="817795" y="265536"/>
                  <a:pt x="815900" y="265155"/>
                </a:cubicBezTo>
                <a:lnTo>
                  <a:pt x="717030" y="265155"/>
                </a:lnTo>
                <a:cubicBezTo>
                  <a:pt x="709144" y="266740"/>
                  <a:pt x="701457" y="261629"/>
                  <a:pt x="699876" y="253739"/>
                </a:cubicBezTo>
                <a:cubicBezTo>
                  <a:pt x="698285" y="245848"/>
                  <a:pt x="703400" y="238165"/>
                  <a:pt x="711287" y="236580"/>
                </a:cubicBezTo>
                <a:close/>
                <a:moveTo>
                  <a:pt x="11703" y="236580"/>
                </a:moveTo>
                <a:lnTo>
                  <a:pt x="110573" y="236580"/>
                </a:lnTo>
                <a:cubicBezTo>
                  <a:pt x="118463" y="234994"/>
                  <a:pt x="126146" y="240105"/>
                  <a:pt x="127732" y="247995"/>
                </a:cubicBezTo>
                <a:cubicBezTo>
                  <a:pt x="129318" y="255886"/>
                  <a:pt x="124207" y="263569"/>
                  <a:pt x="116316" y="265155"/>
                </a:cubicBezTo>
                <a:cubicBezTo>
                  <a:pt x="114421" y="265536"/>
                  <a:pt x="112468" y="265536"/>
                  <a:pt x="110573" y="265155"/>
                </a:cubicBezTo>
                <a:lnTo>
                  <a:pt x="11703" y="265155"/>
                </a:lnTo>
                <a:cubicBezTo>
                  <a:pt x="3813" y="263569"/>
                  <a:pt x="-1298" y="255886"/>
                  <a:pt x="288" y="247995"/>
                </a:cubicBezTo>
                <a:cubicBezTo>
                  <a:pt x="1445" y="242237"/>
                  <a:pt x="5945" y="237737"/>
                  <a:pt x="11703" y="236580"/>
                </a:cubicBezTo>
                <a:close/>
                <a:moveTo>
                  <a:pt x="415469" y="104181"/>
                </a:moveTo>
                <a:cubicBezTo>
                  <a:pt x="409887" y="103797"/>
                  <a:pt x="404418" y="105887"/>
                  <a:pt x="400515" y="109896"/>
                </a:cubicBezTo>
                <a:cubicBezTo>
                  <a:pt x="396226" y="115276"/>
                  <a:pt x="394148" y="122088"/>
                  <a:pt x="394705" y="128946"/>
                </a:cubicBezTo>
                <a:cubicBezTo>
                  <a:pt x="394705" y="137519"/>
                  <a:pt x="395371" y="152092"/>
                  <a:pt x="396705" y="172285"/>
                </a:cubicBezTo>
                <a:lnTo>
                  <a:pt x="403658" y="277441"/>
                </a:lnTo>
                <a:cubicBezTo>
                  <a:pt x="404105" y="286236"/>
                  <a:pt x="405903" y="294911"/>
                  <a:pt x="408992" y="303159"/>
                </a:cubicBezTo>
                <a:cubicBezTo>
                  <a:pt x="409563" y="304397"/>
                  <a:pt x="409849" y="304968"/>
                  <a:pt x="412707" y="304968"/>
                </a:cubicBezTo>
                <a:cubicBezTo>
                  <a:pt x="415564" y="304968"/>
                  <a:pt x="415850" y="304968"/>
                  <a:pt x="416803" y="302492"/>
                </a:cubicBezTo>
                <a:cubicBezTo>
                  <a:pt x="419971" y="294670"/>
                  <a:pt x="421745" y="286352"/>
                  <a:pt x="422041" y="277917"/>
                </a:cubicBezTo>
                <a:lnTo>
                  <a:pt x="431566" y="169428"/>
                </a:lnTo>
                <a:cubicBezTo>
                  <a:pt x="432519" y="159903"/>
                  <a:pt x="432995" y="150378"/>
                  <a:pt x="432995" y="140853"/>
                </a:cubicBezTo>
                <a:cubicBezTo>
                  <a:pt x="433666" y="130107"/>
                  <a:pt x="431975" y="119346"/>
                  <a:pt x="428042" y="109325"/>
                </a:cubicBezTo>
                <a:cubicBezTo>
                  <a:pt x="427280" y="107801"/>
                  <a:pt x="425565" y="104181"/>
                  <a:pt x="415469" y="104181"/>
                </a:cubicBezTo>
                <a:close/>
                <a:moveTo>
                  <a:pt x="415850" y="77226"/>
                </a:moveTo>
                <a:cubicBezTo>
                  <a:pt x="431681" y="75566"/>
                  <a:pt x="446874" y="83923"/>
                  <a:pt x="453950" y="98181"/>
                </a:cubicBezTo>
                <a:cubicBezTo>
                  <a:pt x="459831" y="112008"/>
                  <a:pt x="462501" y="126988"/>
                  <a:pt x="461760" y="141996"/>
                </a:cubicBezTo>
                <a:cubicBezTo>
                  <a:pt x="461783" y="152304"/>
                  <a:pt x="461243" y="162607"/>
                  <a:pt x="460141" y="172857"/>
                </a:cubicBezTo>
                <a:lnTo>
                  <a:pt x="450616" y="280965"/>
                </a:lnTo>
                <a:cubicBezTo>
                  <a:pt x="450150" y="292912"/>
                  <a:pt x="447469" y="304668"/>
                  <a:pt x="442710" y="315636"/>
                </a:cubicBezTo>
                <a:cubicBezTo>
                  <a:pt x="437040" y="326829"/>
                  <a:pt x="425225" y="333543"/>
                  <a:pt x="412707" y="332686"/>
                </a:cubicBezTo>
                <a:lnTo>
                  <a:pt x="413183" y="333067"/>
                </a:lnTo>
                <a:cubicBezTo>
                  <a:pt x="400622" y="333591"/>
                  <a:pt x="389022" y="326374"/>
                  <a:pt x="383941" y="314874"/>
                </a:cubicBezTo>
                <a:cubicBezTo>
                  <a:pt x="379471" y="303719"/>
                  <a:pt x="376834" y="291914"/>
                  <a:pt x="376131" y="279918"/>
                </a:cubicBezTo>
                <a:lnTo>
                  <a:pt x="369082" y="175143"/>
                </a:lnTo>
                <a:cubicBezTo>
                  <a:pt x="367749" y="154092"/>
                  <a:pt x="367082" y="139329"/>
                  <a:pt x="367082" y="129994"/>
                </a:cubicBezTo>
                <a:cubicBezTo>
                  <a:pt x="366395" y="116042"/>
                  <a:pt x="371180" y="102373"/>
                  <a:pt x="380417" y="91894"/>
                </a:cubicBezTo>
                <a:cubicBezTo>
                  <a:pt x="389610" y="82195"/>
                  <a:pt x="402492" y="76862"/>
                  <a:pt x="415850" y="77226"/>
                </a:cubicBezTo>
                <a:close/>
                <a:moveTo>
                  <a:pt x="59869" y="55658"/>
                </a:moveTo>
                <a:cubicBezTo>
                  <a:pt x="63463" y="54736"/>
                  <a:pt x="67408" y="55185"/>
                  <a:pt x="70854" y="57223"/>
                </a:cubicBezTo>
                <a:lnTo>
                  <a:pt x="155912" y="107611"/>
                </a:lnTo>
                <a:cubicBezTo>
                  <a:pt x="155947" y="107631"/>
                  <a:pt x="155983" y="107651"/>
                  <a:pt x="156017" y="107672"/>
                </a:cubicBezTo>
                <a:cubicBezTo>
                  <a:pt x="162888" y="111761"/>
                  <a:pt x="165145" y="120646"/>
                  <a:pt x="161056" y="127518"/>
                </a:cubicBezTo>
                <a:cubicBezTo>
                  <a:pt x="156933" y="134374"/>
                  <a:pt x="148077" y="136663"/>
                  <a:pt x="141148" y="132661"/>
                </a:cubicBezTo>
                <a:lnTo>
                  <a:pt x="56090" y="82179"/>
                </a:lnTo>
                <a:cubicBezTo>
                  <a:pt x="49199" y="78102"/>
                  <a:pt x="46918" y="69210"/>
                  <a:pt x="50994" y="62319"/>
                </a:cubicBezTo>
                <a:cubicBezTo>
                  <a:pt x="53032" y="58873"/>
                  <a:pt x="56275" y="56580"/>
                  <a:pt x="59869" y="55658"/>
                </a:cubicBezTo>
                <a:close/>
                <a:moveTo>
                  <a:pt x="767733" y="55658"/>
                </a:moveTo>
                <a:cubicBezTo>
                  <a:pt x="771327" y="56580"/>
                  <a:pt x="774571" y="58873"/>
                  <a:pt x="776609" y="62319"/>
                </a:cubicBezTo>
                <a:cubicBezTo>
                  <a:pt x="780685" y="69210"/>
                  <a:pt x="778399" y="78102"/>
                  <a:pt x="771513" y="82179"/>
                </a:cubicBezTo>
                <a:lnTo>
                  <a:pt x="686454" y="132661"/>
                </a:lnTo>
                <a:cubicBezTo>
                  <a:pt x="679530" y="136663"/>
                  <a:pt x="670672" y="134374"/>
                  <a:pt x="666547" y="127518"/>
                </a:cubicBezTo>
                <a:cubicBezTo>
                  <a:pt x="662461" y="120646"/>
                  <a:pt x="664718" y="111761"/>
                  <a:pt x="671586" y="107672"/>
                </a:cubicBezTo>
                <a:cubicBezTo>
                  <a:pt x="671624" y="107651"/>
                  <a:pt x="671653" y="107631"/>
                  <a:pt x="671691" y="107611"/>
                </a:cubicBezTo>
                <a:lnTo>
                  <a:pt x="756749" y="57223"/>
                </a:lnTo>
                <a:cubicBezTo>
                  <a:pt x="760193" y="55185"/>
                  <a:pt x="764138" y="54736"/>
                  <a:pt x="767733" y="55658"/>
                </a:cubicBezTo>
                <a:close/>
                <a:moveTo>
                  <a:pt x="435820" y="30206"/>
                </a:moveTo>
                <a:cubicBezTo>
                  <a:pt x="414657" y="28060"/>
                  <a:pt x="393133" y="28943"/>
                  <a:pt x="371941" y="32993"/>
                </a:cubicBezTo>
                <a:cubicBezTo>
                  <a:pt x="343685" y="38392"/>
                  <a:pt x="316021" y="49420"/>
                  <a:pt x="290596" y="66405"/>
                </a:cubicBezTo>
                <a:cubicBezTo>
                  <a:pt x="188895" y="134344"/>
                  <a:pt x="161525" y="271866"/>
                  <a:pt x="229465" y="373567"/>
                </a:cubicBezTo>
                <a:cubicBezTo>
                  <a:pt x="245628" y="397763"/>
                  <a:pt x="266401" y="418536"/>
                  <a:pt x="290596" y="434699"/>
                </a:cubicBezTo>
                <a:cubicBezTo>
                  <a:pt x="294650" y="437387"/>
                  <a:pt x="297084" y="441931"/>
                  <a:pt x="297073" y="446796"/>
                </a:cubicBezTo>
                <a:lnTo>
                  <a:pt x="297073" y="472132"/>
                </a:lnTo>
                <a:lnTo>
                  <a:pt x="308789" y="472132"/>
                </a:lnTo>
                <a:lnTo>
                  <a:pt x="518339" y="472132"/>
                </a:lnTo>
                <a:lnTo>
                  <a:pt x="518529" y="472132"/>
                </a:lnTo>
                <a:lnTo>
                  <a:pt x="530150" y="472132"/>
                </a:lnTo>
                <a:lnTo>
                  <a:pt x="530150" y="446796"/>
                </a:lnTo>
                <a:cubicBezTo>
                  <a:pt x="530140" y="441931"/>
                  <a:pt x="532569" y="437387"/>
                  <a:pt x="536627" y="434699"/>
                </a:cubicBezTo>
                <a:cubicBezTo>
                  <a:pt x="638325" y="366759"/>
                  <a:pt x="665700" y="229238"/>
                  <a:pt x="597758" y="127537"/>
                </a:cubicBezTo>
                <a:cubicBezTo>
                  <a:pt x="559541" y="70330"/>
                  <a:pt x="499309" y="36641"/>
                  <a:pt x="435820" y="30206"/>
                </a:cubicBezTo>
                <a:close/>
                <a:moveTo>
                  <a:pt x="425497" y="263"/>
                </a:moveTo>
                <a:cubicBezTo>
                  <a:pt x="473697" y="2472"/>
                  <a:pt x="521776" y="18602"/>
                  <a:pt x="563392" y="49583"/>
                </a:cubicBezTo>
                <a:cubicBezTo>
                  <a:pt x="674368" y="132200"/>
                  <a:pt x="697361" y="289137"/>
                  <a:pt x="614741" y="400114"/>
                </a:cubicBezTo>
                <a:cubicBezTo>
                  <a:pt x="600206" y="419633"/>
                  <a:pt x="582909" y="436931"/>
                  <a:pt x="563392" y="451463"/>
                </a:cubicBezTo>
                <a:lnTo>
                  <a:pt x="559391" y="454511"/>
                </a:lnTo>
                <a:lnTo>
                  <a:pt x="559391" y="485753"/>
                </a:lnTo>
                <a:lnTo>
                  <a:pt x="562821" y="488706"/>
                </a:lnTo>
                <a:cubicBezTo>
                  <a:pt x="590576" y="512907"/>
                  <a:pt x="593453" y="555025"/>
                  <a:pt x="569250" y="582774"/>
                </a:cubicBezTo>
                <a:cubicBezTo>
                  <a:pt x="568707" y="583403"/>
                  <a:pt x="568155" y="584022"/>
                  <a:pt x="567583" y="584622"/>
                </a:cubicBezTo>
                <a:lnTo>
                  <a:pt x="561201" y="591385"/>
                </a:lnTo>
                <a:lnTo>
                  <a:pt x="567583" y="598243"/>
                </a:lnTo>
                <a:cubicBezTo>
                  <a:pt x="592843" y="625037"/>
                  <a:pt x="591596" y="667233"/>
                  <a:pt x="564802" y="692493"/>
                </a:cubicBezTo>
                <a:cubicBezTo>
                  <a:pt x="557315" y="699560"/>
                  <a:pt x="548285" y="704790"/>
                  <a:pt x="538437" y="707781"/>
                </a:cubicBezTo>
                <a:lnTo>
                  <a:pt x="532531" y="709590"/>
                </a:lnTo>
                <a:lnTo>
                  <a:pt x="531579" y="715686"/>
                </a:lnTo>
                <a:cubicBezTo>
                  <a:pt x="522244" y="773455"/>
                  <a:pt x="472268" y="815832"/>
                  <a:pt x="413754" y="815604"/>
                </a:cubicBezTo>
                <a:cubicBezTo>
                  <a:pt x="355276" y="815794"/>
                  <a:pt x="305349" y="773417"/>
                  <a:pt x="296025" y="715686"/>
                </a:cubicBezTo>
                <a:lnTo>
                  <a:pt x="295073" y="709590"/>
                </a:lnTo>
                <a:lnTo>
                  <a:pt x="289167" y="707781"/>
                </a:lnTo>
                <a:cubicBezTo>
                  <a:pt x="253931" y="697084"/>
                  <a:pt x="234038" y="659851"/>
                  <a:pt x="244735" y="624608"/>
                </a:cubicBezTo>
                <a:cubicBezTo>
                  <a:pt x="247726" y="614759"/>
                  <a:pt x="252958" y="605739"/>
                  <a:pt x="260021" y="598243"/>
                </a:cubicBezTo>
                <a:lnTo>
                  <a:pt x="266403" y="591385"/>
                </a:lnTo>
                <a:lnTo>
                  <a:pt x="260021" y="584622"/>
                </a:lnTo>
                <a:cubicBezTo>
                  <a:pt x="234801" y="557790"/>
                  <a:pt x="236108" y="515595"/>
                  <a:pt x="262939" y="490374"/>
                </a:cubicBezTo>
                <a:cubicBezTo>
                  <a:pt x="263544" y="489807"/>
                  <a:pt x="264158" y="489250"/>
                  <a:pt x="264783" y="488706"/>
                </a:cubicBezTo>
                <a:lnTo>
                  <a:pt x="268212" y="485753"/>
                </a:lnTo>
                <a:lnTo>
                  <a:pt x="268212" y="454511"/>
                </a:lnTo>
                <a:lnTo>
                  <a:pt x="264212" y="451463"/>
                </a:lnTo>
                <a:cubicBezTo>
                  <a:pt x="153236" y="368847"/>
                  <a:pt x="130246" y="211909"/>
                  <a:pt x="212862" y="100933"/>
                </a:cubicBezTo>
                <a:cubicBezTo>
                  <a:pt x="254170" y="45445"/>
                  <a:pt x="314059" y="11953"/>
                  <a:pt x="377492" y="2661"/>
                </a:cubicBezTo>
                <a:cubicBezTo>
                  <a:pt x="393351" y="338"/>
                  <a:pt x="409431" y="-473"/>
                  <a:pt x="425497" y="263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058454" y="3238813"/>
            <a:ext cx="4715748" cy="86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资费消耗与隐私窃取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058454" y="4109786"/>
            <a:ext cx="4715748" cy="17784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恶意软件通过强行定制服务牟利，窃取用户短信、通讯录等隐私数据，对用户造成严重危害。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893162" y="1411004"/>
            <a:ext cx="1739622" cy="1720381"/>
          </a:xfrm>
          <a:custGeom>
            <a:avLst/>
            <a:gdLst>
              <a:gd name="connsiteX0" fmla="*/ 1305961 w 1739622"/>
              <a:gd name="connsiteY0" fmla="*/ 0 h 1720381"/>
              <a:gd name="connsiteX1" fmla="*/ 1666006 w 1739622"/>
              <a:gd name="connsiteY1" fmla="*/ 604361 h 1720381"/>
              <a:gd name="connsiteX2" fmla="*/ 1196995 w 1739622"/>
              <a:gd name="connsiteY2" fmla="*/ 1471136 h 1720381"/>
              <a:gd name="connsiteX3" fmla="*/ 542627 w 1739622"/>
              <a:gd name="connsiteY3" fmla="*/ 1471136 h 1720381"/>
              <a:gd name="connsiteX4" fmla="*/ 73617 w 1739622"/>
              <a:gd name="connsiteY4" fmla="*/ 604361 h 1720381"/>
              <a:gd name="connsiteX5" fmla="*/ 433661 w 1739622"/>
              <a:gd name="connsiteY5" fmla="*/ 0 h 1720381"/>
            </a:gdLst>
            <a:ahLst/>
            <a:cxnLst/>
            <a:rect l="l" t="t" r="r" b="b"/>
            <a:pathLst>
              <a:path w="1739622" h="1720381">
                <a:moveTo>
                  <a:pt x="1305961" y="0"/>
                </a:moveTo>
                <a:cubicBezTo>
                  <a:pt x="1684199" y="0"/>
                  <a:pt x="1846124" y="271939"/>
                  <a:pt x="1666006" y="604361"/>
                </a:cubicBezTo>
                <a:lnTo>
                  <a:pt x="1196995" y="1471136"/>
                </a:lnTo>
                <a:cubicBezTo>
                  <a:pt x="1017068" y="1803464"/>
                  <a:pt x="722555" y="1803464"/>
                  <a:pt x="542627" y="1471136"/>
                </a:cubicBezTo>
                <a:lnTo>
                  <a:pt x="73617" y="604361"/>
                </a:lnTo>
                <a:cubicBezTo>
                  <a:pt x="-106501" y="271939"/>
                  <a:pt x="55424" y="0"/>
                  <a:pt x="433661" y="0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336268" y="1729651"/>
            <a:ext cx="853409" cy="749960"/>
          </a:xfrm>
          <a:custGeom>
            <a:avLst/>
            <a:gdLst>
              <a:gd name="connsiteX0" fmla="*/ 189069 w 853409"/>
              <a:gd name="connsiteY0" fmla="*/ 520598 h 749960"/>
              <a:gd name="connsiteX1" fmla="*/ 138586 w 853409"/>
              <a:gd name="connsiteY1" fmla="*/ 570985 h 749960"/>
              <a:gd name="connsiteX2" fmla="*/ 84675 w 853409"/>
              <a:gd name="connsiteY2" fmla="*/ 599465 h 749960"/>
              <a:gd name="connsiteX3" fmla="*/ 84675 w 853409"/>
              <a:gd name="connsiteY3" fmla="*/ 720623 h 749960"/>
              <a:gd name="connsiteX4" fmla="*/ 85246 w 853409"/>
              <a:gd name="connsiteY4" fmla="*/ 720623 h 749960"/>
              <a:gd name="connsiteX5" fmla="*/ 188593 w 853409"/>
              <a:gd name="connsiteY5" fmla="*/ 720623 h 749960"/>
              <a:gd name="connsiteX6" fmla="*/ 189069 w 853409"/>
              <a:gd name="connsiteY6" fmla="*/ 720623 h 749960"/>
              <a:gd name="connsiteX7" fmla="*/ 269460 w 853409"/>
              <a:gd name="connsiteY7" fmla="*/ 518503 h 749960"/>
              <a:gd name="connsiteX8" fmla="*/ 269460 w 853409"/>
              <a:gd name="connsiteY8" fmla="*/ 720623 h 749960"/>
              <a:gd name="connsiteX9" fmla="*/ 269936 w 853409"/>
              <a:gd name="connsiteY9" fmla="*/ 720623 h 749960"/>
              <a:gd name="connsiteX10" fmla="*/ 373282 w 853409"/>
              <a:gd name="connsiteY10" fmla="*/ 720623 h 749960"/>
              <a:gd name="connsiteX11" fmla="*/ 373759 w 853409"/>
              <a:gd name="connsiteY11" fmla="*/ 720623 h 749960"/>
              <a:gd name="connsiteX12" fmla="*/ 373759 w 853409"/>
              <a:gd name="connsiteY12" fmla="*/ 594322 h 749960"/>
              <a:gd name="connsiteX13" fmla="*/ 315846 w 853409"/>
              <a:gd name="connsiteY13" fmla="*/ 564890 h 749960"/>
              <a:gd name="connsiteX14" fmla="*/ 558544 w 853409"/>
              <a:gd name="connsiteY14" fmla="*/ 470878 h 749960"/>
              <a:gd name="connsiteX15" fmla="*/ 464627 w 853409"/>
              <a:gd name="connsiteY15" fmla="*/ 564699 h 749960"/>
              <a:gd name="connsiteX16" fmla="*/ 454150 w 853409"/>
              <a:gd name="connsiteY16" fmla="*/ 573843 h 749960"/>
              <a:gd name="connsiteX17" fmla="*/ 454150 w 853409"/>
              <a:gd name="connsiteY17" fmla="*/ 720623 h 749960"/>
              <a:gd name="connsiteX18" fmla="*/ 454626 w 853409"/>
              <a:gd name="connsiteY18" fmla="*/ 720623 h 749960"/>
              <a:gd name="connsiteX19" fmla="*/ 558068 w 853409"/>
              <a:gd name="connsiteY19" fmla="*/ 720623 h 749960"/>
              <a:gd name="connsiteX20" fmla="*/ 558544 w 853409"/>
              <a:gd name="connsiteY20" fmla="*/ 720623 h 749960"/>
              <a:gd name="connsiteX21" fmla="*/ 217929 w 853409"/>
              <a:gd name="connsiteY21" fmla="*/ 450494 h 749960"/>
              <a:gd name="connsiteX22" fmla="*/ 217929 w 853409"/>
              <a:gd name="connsiteY22" fmla="*/ 720623 h 749960"/>
              <a:gd name="connsiteX23" fmla="*/ 188593 w 853409"/>
              <a:gd name="connsiteY23" fmla="*/ 749960 h 749960"/>
              <a:gd name="connsiteX24" fmla="*/ 85246 w 853409"/>
              <a:gd name="connsiteY24" fmla="*/ 749960 h 749960"/>
              <a:gd name="connsiteX25" fmla="*/ 55814 w 853409"/>
              <a:gd name="connsiteY25" fmla="*/ 720623 h 749960"/>
              <a:gd name="connsiteX26" fmla="*/ 55814 w 853409"/>
              <a:gd name="connsiteY26" fmla="*/ 573462 h 749960"/>
              <a:gd name="connsiteX27" fmla="*/ 69339 w 853409"/>
              <a:gd name="connsiteY27" fmla="*/ 572509 h 749960"/>
              <a:gd name="connsiteX28" fmla="*/ 118203 w 853409"/>
              <a:gd name="connsiteY28" fmla="*/ 550125 h 749960"/>
              <a:gd name="connsiteX29" fmla="*/ 240599 w 853409"/>
              <a:gd name="connsiteY29" fmla="*/ 448875 h 749960"/>
              <a:gd name="connsiteX30" fmla="*/ 335849 w 853409"/>
              <a:gd name="connsiteY30" fmla="*/ 544125 h 749960"/>
              <a:gd name="connsiteX31" fmla="*/ 388522 w 853409"/>
              <a:gd name="connsiteY31" fmla="*/ 567175 h 749960"/>
              <a:gd name="connsiteX32" fmla="*/ 402619 w 853409"/>
              <a:gd name="connsiteY32" fmla="*/ 567175 h 749960"/>
              <a:gd name="connsiteX33" fmla="*/ 402619 w 853409"/>
              <a:gd name="connsiteY33" fmla="*/ 720814 h 749960"/>
              <a:gd name="connsiteX34" fmla="*/ 373282 w 853409"/>
              <a:gd name="connsiteY34" fmla="*/ 749960 h 749960"/>
              <a:gd name="connsiteX35" fmla="*/ 269936 w 853409"/>
              <a:gd name="connsiteY35" fmla="*/ 749960 h 749960"/>
              <a:gd name="connsiteX36" fmla="*/ 240599 w 853409"/>
              <a:gd name="connsiteY36" fmla="*/ 720623 h 749960"/>
              <a:gd name="connsiteX37" fmla="*/ 587119 w 853409"/>
              <a:gd name="connsiteY37" fmla="*/ 402012 h 749960"/>
              <a:gd name="connsiteX38" fmla="*/ 587119 w 853409"/>
              <a:gd name="connsiteY38" fmla="*/ 721385 h 749960"/>
              <a:gd name="connsiteX39" fmla="*/ 558068 w 853409"/>
              <a:gd name="connsiteY39" fmla="*/ 749960 h 749960"/>
              <a:gd name="connsiteX40" fmla="*/ 454626 w 853409"/>
              <a:gd name="connsiteY40" fmla="*/ 749960 h 749960"/>
              <a:gd name="connsiteX41" fmla="*/ 425289 w 853409"/>
              <a:gd name="connsiteY41" fmla="*/ 720623 h 749960"/>
              <a:gd name="connsiteX42" fmla="*/ 425289 w 853409"/>
              <a:gd name="connsiteY42" fmla="*/ 558698 h 749960"/>
              <a:gd name="connsiteX43" fmla="*/ 431957 w 853409"/>
              <a:gd name="connsiteY43" fmla="*/ 554412 h 749960"/>
              <a:gd name="connsiteX44" fmla="*/ 444244 w 853409"/>
              <a:gd name="connsiteY44" fmla="*/ 544887 h 749960"/>
              <a:gd name="connsiteX45" fmla="*/ 742948 w 853409"/>
              <a:gd name="connsiteY45" fmla="*/ 285997 h 749960"/>
              <a:gd name="connsiteX46" fmla="*/ 638554 w 853409"/>
              <a:gd name="connsiteY46" fmla="*/ 390296 h 749960"/>
              <a:gd name="connsiteX47" fmla="*/ 638554 w 853409"/>
              <a:gd name="connsiteY47" fmla="*/ 720623 h 749960"/>
              <a:gd name="connsiteX48" fmla="*/ 639125 w 853409"/>
              <a:gd name="connsiteY48" fmla="*/ 720623 h 749960"/>
              <a:gd name="connsiteX49" fmla="*/ 742471 w 853409"/>
              <a:gd name="connsiteY49" fmla="*/ 720623 h 749960"/>
              <a:gd name="connsiteX50" fmla="*/ 742948 w 853409"/>
              <a:gd name="connsiteY50" fmla="*/ 720623 h 749960"/>
              <a:gd name="connsiteX51" fmla="*/ 750377 w 853409"/>
              <a:gd name="connsiteY51" fmla="*/ 235991 h 749960"/>
              <a:gd name="connsiteX52" fmla="*/ 774856 w 853409"/>
              <a:gd name="connsiteY52" fmla="*/ 256946 h 749960"/>
              <a:gd name="connsiteX53" fmla="*/ 771904 w 853409"/>
              <a:gd name="connsiteY53" fmla="*/ 720623 h 749960"/>
              <a:gd name="connsiteX54" fmla="*/ 742757 w 853409"/>
              <a:gd name="connsiteY54" fmla="*/ 749960 h 749960"/>
              <a:gd name="connsiteX55" fmla="*/ 639411 w 853409"/>
              <a:gd name="connsiteY55" fmla="*/ 749960 h 749960"/>
              <a:gd name="connsiteX56" fmla="*/ 610074 w 853409"/>
              <a:gd name="connsiteY56" fmla="*/ 720623 h 749960"/>
              <a:gd name="connsiteX57" fmla="*/ 610074 w 853409"/>
              <a:gd name="connsiteY57" fmla="*/ 380390 h 749960"/>
              <a:gd name="connsiteX58" fmla="*/ 807813 w 853409"/>
              <a:gd name="connsiteY58" fmla="*/ 29966 h 749960"/>
              <a:gd name="connsiteX59" fmla="*/ 736566 w 853409"/>
              <a:gd name="connsiteY59" fmla="*/ 33299 h 749960"/>
              <a:gd name="connsiteX60" fmla="*/ 663890 w 853409"/>
              <a:gd name="connsiteY60" fmla="*/ 36728 h 749960"/>
              <a:gd name="connsiteX61" fmla="*/ 651413 w 853409"/>
              <a:gd name="connsiteY61" fmla="*/ 40157 h 749960"/>
              <a:gd name="connsiteX62" fmla="*/ 649222 w 853409"/>
              <a:gd name="connsiteY62" fmla="*/ 43491 h 749960"/>
              <a:gd name="connsiteX63" fmla="*/ 653984 w 853409"/>
              <a:gd name="connsiteY63" fmla="*/ 57398 h 749960"/>
              <a:gd name="connsiteX64" fmla="*/ 666081 w 853409"/>
              <a:gd name="connsiteY64" fmla="*/ 69685 h 749960"/>
              <a:gd name="connsiteX65" fmla="*/ 691132 w 853409"/>
              <a:gd name="connsiteY65" fmla="*/ 94736 h 749960"/>
              <a:gd name="connsiteX66" fmla="*/ 701609 w 853409"/>
              <a:gd name="connsiteY66" fmla="*/ 104927 h 749960"/>
              <a:gd name="connsiteX67" fmla="*/ 390237 w 853409"/>
              <a:gd name="connsiteY67" fmla="*/ 416395 h 749960"/>
              <a:gd name="connsiteX68" fmla="*/ 249172 w 853409"/>
              <a:gd name="connsiteY68" fmla="*/ 274758 h 749960"/>
              <a:gd name="connsiteX69" fmla="*/ 229931 w 853409"/>
              <a:gd name="connsiteY69" fmla="*/ 266852 h 749960"/>
              <a:gd name="connsiteX70" fmla="*/ 210881 w 853409"/>
              <a:gd name="connsiteY70" fmla="*/ 274758 h 749960"/>
              <a:gd name="connsiteX71" fmla="*/ 36764 w 853409"/>
              <a:gd name="connsiteY71" fmla="*/ 448685 h 749960"/>
              <a:gd name="connsiteX72" fmla="*/ 36764 w 853409"/>
              <a:gd name="connsiteY72" fmla="*/ 486785 h 749960"/>
              <a:gd name="connsiteX73" fmla="*/ 44575 w 853409"/>
              <a:gd name="connsiteY73" fmla="*/ 494595 h 749960"/>
              <a:gd name="connsiteX74" fmla="*/ 63625 w 853409"/>
              <a:gd name="connsiteY74" fmla="*/ 502596 h 749960"/>
              <a:gd name="connsiteX75" fmla="*/ 82675 w 853409"/>
              <a:gd name="connsiteY75" fmla="*/ 494595 h 749960"/>
              <a:gd name="connsiteX76" fmla="*/ 229931 w 853409"/>
              <a:gd name="connsiteY76" fmla="*/ 348101 h 749960"/>
              <a:gd name="connsiteX77" fmla="*/ 370806 w 853409"/>
              <a:gd name="connsiteY77" fmla="*/ 488975 h 749960"/>
              <a:gd name="connsiteX78" fmla="*/ 389856 w 853409"/>
              <a:gd name="connsiteY78" fmla="*/ 496976 h 749960"/>
              <a:gd name="connsiteX79" fmla="*/ 408906 w 853409"/>
              <a:gd name="connsiteY79" fmla="*/ 488880 h 749960"/>
              <a:gd name="connsiteX80" fmla="*/ 747044 w 853409"/>
              <a:gd name="connsiteY80" fmla="*/ 150647 h 749960"/>
              <a:gd name="connsiteX81" fmla="*/ 794669 w 853409"/>
              <a:gd name="connsiteY81" fmla="*/ 198272 h 749960"/>
              <a:gd name="connsiteX82" fmla="*/ 804194 w 853409"/>
              <a:gd name="connsiteY82" fmla="*/ 204559 h 749960"/>
              <a:gd name="connsiteX83" fmla="*/ 809242 w 853409"/>
              <a:gd name="connsiteY83" fmla="*/ 203130 h 749960"/>
              <a:gd name="connsiteX84" fmla="*/ 817719 w 853409"/>
              <a:gd name="connsiteY84" fmla="*/ 185985 h 749960"/>
              <a:gd name="connsiteX85" fmla="*/ 821815 w 853409"/>
              <a:gd name="connsiteY85" fmla="*/ 100260 h 749960"/>
              <a:gd name="connsiteX86" fmla="*/ 824387 w 853409"/>
              <a:gd name="connsiteY86" fmla="*/ 45396 h 749960"/>
              <a:gd name="connsiteX87" fmla="*/ 821434 w 853409"/>
              <a:gd name="connsiteY87" fmla="*/ 33299 h 749960"/>
              <a:gd name="connsiteX88" fmla="*/ 810194 w 853409"/>
              <a:gd name="connsiteY88" fmla="*/ 29966 h 749960"/>
              <a:gd name="connsiteX89" fmla="*/ 807146 w 853409"/>
              <a:gd name="connsiteY89" fmla="*/ 57 h 749960"/>
              <a:gd name="connsiteX90" fmla="*/ 810004 w 853409"/>
              <a:gd name="connsiteY90" fmla="*/ 57 h 749960"/>
              <a:gd name="connsiteX91" fmla="*/ 842294 w 853409"/>
              <a:gd name="connsiteY91" fmla="*/ 12535 h 749960"/>
              <a:gd name="connsiteX92" fmla="*/ 853152 w 853409"/>
              <a:gd name="connsiteY92" fmla="*/ 46063 h 749960"/>
              <a:gd name="connsiteX93" fmla="*/ 850580 w 853409"/>
              <a:gd name="connsiteY93" fmla="*/ 100927 h 749960"/>
              <a:gd name="connsiteX94" fmla="*/ 846580 w 853409"/>
              <a:gd name="connsiteY94" fmla="*/ 186652 h 749960"/>
              <a:gd name="connsiteX95" fmla="*/ 833340 w 853409"/>
              <a:gd name="connsiteY95" fmla="*/ 220180 h 749960"/>
              <a:gd name="connsiteX96" fmla="*/ 823148 w 853409"/>
              <a:gd name="connsiteY96" fmla="*/ 227800 h 749960"/>
              <a:gd name="connsiteX97" fmla="*/ 804098 w 853409"/>
              <a:gd name="connsiteY97" fmla="*/ 232848 h 749960"/>
              <a:gd name="connsiteX98" fmla="*/ 774095 w 853409"/>
              <a:gd name="connsiteY98" fmla="*/ 218180 h 749960"/>
              <a:gd name="connsiteX99" fmla="*/ 747234 w 853409"/>
              <a:gd name="connsiteY99" fmla="*/ 191319 h 749960"/>
              <a:gd name="connsiteX100" fmla="*/ 429766 w 853409"/>
              <a:gd name="connsiteY100" fmla="*/ 509168 h 749960"/>
              <a:gd name="connsiteX101" fmla="*/ 390046 w 853409"/>
              <a:gd name="connsiteY101" fmla="*/ 525647 h 749960"/>
              <a:gd name="connsiteX102" fmla="*/ 350422 w 853409"/>
              <a:gd name="connsiteY102" fmla="*/ 509168 h 749960"/>
              <a:gd name="connsiteX103" fmla="*/ 229931 w 853409"/>
              <a:gd name="connsiteY103" fmla="*/ 388677 h 749960"/>
              <a:gd name="connsiteX104" fmla="*/ 103344 w 853409"/>
              <a:gd name="connsiteY104" fmla="*/ 515264 h 749960"/>
              <a:gd name="connsiteX105" fmla="*/ 63815 w 853409"/>
              <a:gd name="connsiteY105" fmla="*/ 531743 h 749960"/>
              <a:gd name="connsiteX106" fmla="*/ 24191 w 853409"/>
              <a:gd name="connsiteY106" fmla="*/ 515264 h 749960"/>
              <a:gd name="connsiteX107" fmla="*/ 16381 w 853409"/>
              <a:gd name="connsiteY107" fmla="*/ 507454 h 749960"/>
              <a:gd name="connsiteX108" fmla="*/ 16381 w 853409"/>
              <a:gd name="connsiteY108" fmla="*/ 428301 h 749960"/>
              <a:gd name="connsiteX109" fmla="*/ 190879 w 853409"/>
              <a:gd name="connsiteY109" fmla="*/ 254375 h 749960"/>
              <a:gd name="connsiteX110" fmla="*/ 270127 w 853409"/>
              <a:gd name="connsiteY110" fmla="*/ 254375 h 749960"/>
              <a:gd name="connsiteX111" fmla="*/ 390523 w 853409"/>
              <a:gd name="connsiteY111" fmla="*/ 374866 h 749960"/>
              <a:gd name="connsiteX112" fmla="*/ 660842 w 853409"/>
              <a:gd name="connsiteY112" fmla="*/ 104356 h 749960"/>
              <a:gd name="connsiteX113" fmla="*/ 645793 w 853409"/>
              <a:gd name="connsiteY113" fmla="*/ 89116 h 749960"/>
              <a:gd name="connsiteX114" fmla="*/ 633791 w 853409"/>
              <a:gd name="connsiteY114" fmla="*/ 76924 h 749960"/>
              <a:gd name="connsiteX115" fmla="*/ 623314 w 853409"/>
              <a:gd name="connsiteY115" fmla="*/ 30728 h 749960"/>
              <a:gd name="connsiteX116" fmla="*/ 631505 w 853409"/>
              <a:gd name="connsiteY116" fmla="*/ 18631 h 749960"/>
              <a:gd name="connsiteX117" fmla="*/ 662842 w 853409"/>
              <a:gd name="connsiteY117" fmla="*/ 6820 h 749960"/>
              <a:gd name="connsiteX118" fmla="*/ 735613 w 853409"/>
              <a:gd name="connsiteY118" fmla="*/ 3391 h 749960"/>
            </a:gdLst>
            <a:ahLst/>
            <a:cxnLst/>
            <a:rect l="l" t="t" r="r" b="b"/>
            <a:pathLst>
              <a:path w="853409" h="749960">
                <a:moveTo>
                  <a:pt x="189069" y="520598"/>
                </a:moveTo>
                <a:lnTo>
                  <a:pt x="138586" y="570985"/>
                </a:lnTo>
                <a:cubicBezTo>
                  <a:pt x="123832" y="585613"/>
                  <a:pt x="105068" y="595526"/>
                  <a:pt x="84675" y="599465"/>
                </a:cubicBezTo>
                <a:lnTo>
                  <a:pt x="84675" y="720623"/>
                </a:lnTo>
                <a:cubicBezTo>
                  <a:pt x="84856" y="720728"/>
                  <a:pt x="85065" y="720728"/>
                  <a:pt x="85246" y="720623"/>
                </a:cubicBezTo>
                <a:lnTo>
                  <a:pt x="188593" y="720623"/>
                </a:lnTo>
                <a:cubicBezTo>
                  <a:pt x="188735" y="720709"/>
                  <a:pt x="188926" y="720709"/>
                  <a:pt x="189069" y="720623"/>
                </a:cubicBezTo>
                <a:close/>
                <a:moveTo>
                  <a:pt x="269460" y="518503"/>
                </a:moveTo>
                <a:lnTo>
                  <a:pt x="269460" y="720623"/>
                </a:lnTo>
                <a:cubicBezTo>
                  <a:pt x="269460" y="720623"/>
                  <a:pt x="269460" y="720623"/>
                  <a:pt x="269936" y="720623"/>
                </a:cubicBezTo>
                <a:lnTo>
                  <a:pt x="373282" y="720623"/>
                </a:lnTo>
                <a:cubicBezTo>
                  <a:pt x="373425" y="720709"/>
                  <a:pt x="373616" y="720709"/>
                  <a:pt x="373759" y="720623"/>
                </a:cubicBezTo>
                <a:lnTo>
                  <a:pt x="373759" y="594322"/>
                </a:lnTo>
                <a:cubicBezTo>
                  <a:pt x="351822" y="590895"/>
                  <a:pt x="331544" y="580588"/>
                  <a:pt x="315846" y="564890"/>
                </a:cubicBezTo>
                <a:close/>
                <a:moveTo>
                  <a:pt x="558544" y="470878"/>
                </a:moveTo>
                <a:lnTo>
                  <a:pt x="464627" y="564699"/>
                </a:lnTo>
                <a:cubicBezTo>
                  <a:pt x="461389" y="568022"/>
                  <a:pt x="457884" y="571080"/>
                  <a:pt x="454150" y="573843"/>
                </a:cubicBezTo>
                <a:lnTo>
                  <a:pt x="454150" y="720623"/>
                </a:lnTo>
                <a:cubicBezTo>
                  <a:pt x="454150" y="720623"/>
                  <a:pt x="454150" y="720623"/>
                  <a:pt x="454626" y="720623"/>
                </a:cubicBezTo>
                <a:lnTo>
                  <a:pt x="558068" y="720623"/>
                </a:lnTo>
                <a:cubicBezTo>
                  <a:pt x="558068" y="720623"/>
                  <a:pt x="558544" y="720623"/>
                  <a:pt x="558544" y="720623"/>
                </a:cubicBezTo>
                <a:close/>
                <a:moveTo>
                  <a:pt x="217929" y="450494"/>
                </a:moveTo>
                <a:lnTo>
                  <a:pt x="217929" y="720623"/>
                </a:lnTo>
                <a:cubicBezTo>
                  <a:pt x="217882" y="736806"/>
                  <a:pt x="204776" y="749912"/>
                  <a:pt x="188593" y="749960"/>
                </a:cubicBezTo>
                <a:lnTo>
                  <a:pt x="85246" y="749960"/>
                </a:lnTo>
                <a:cubicBezTo>
                  <a:pt x="69054" y="749912"/>
                  <a:pt x="55919" y="736815"/>
                  <a:pt x="55814" y="720623"/>
                </a:cubicBezTo>
                <a:lnTo>
                  <a:pt x="55814" y="573462"/>
                </a:lnTo>
                <a:lnTo>
                  <a:pt x="69339" y="572509"/>
                </a:lnTo>
                <a:cubicBezTo>
                  <a:pt x="87808" y="571230"/>
                  <a:pt x="105173" y="563274"/>
                  <a:pt x="118203" y="550125"/>
                </a:cubicBezTo>
                <a:close/>
                <a:moveTo>
                  <a:pt x="240599" y="448875"/>
                </a:moveTo>
                <a:lnTo>
                  <a:pt x="335849" y="544125"/>
                </a:lnTo>
                <a:cubicBezTo>
                  <a:pt x="349727" y="558392"/>
                  <a:pt x="368625" y="566665"/>
                  <a:pt x="388522" y="567175"/>
                </a:cubicBezTo>
                <a:lnTo>
                  <a:pt x="402619" y="567175"/>
                </a:lnTo>
                <a:lnTo>
                  <a:pt x="402619" y="720814"/>
                </a:lnTo>
                <a:cubicBezTo>
                  <a:pt x="402467" y="736921"/>
                  <a:pt x="389389" y="749913"/>
                  <a:pt x="373282" y="749960"/>
                </a:cubicBezTo>
                <a:lnTo>
                  <a:pt x="269936" y="749960"/>
                </a:lnTo>
                <a:cubicBezTo>
                  <a:pt x="253753" y="749913"/>
                  <a:pt x="240647" y="736806"/>
                  <a:pt x="240599" y="720623"/>
                </a:cubicBezTo>
                <a:close/>
                <a:moveTo>
                  <a:pt x="587119" y="402012"/>
                </a:moveTo>
                <a:lnTo>
                  <a:pt x="587119" y="721385"/>
                </a:lnTo>
                <a:cubicBezTo>
                  <a:pt x="586662" y="737159"/>
                  <a:pt x="573841" y="749760"/>
                  <a:pt x="558068" y="749960"/>
                </a:cubicBezTo>
                <a:lnTo>
                  <a:pt x="454626" y="749960"/>
                </a:lnTo>
                <a:cubicBezTo>
                  <a:pt x="438443" y="749913"/>
                  <a:pt x="425337" y="736806"/>
                  <a:pt x="425289" y="720623"/>
                </a:cubicBezTo>
                <a:lnTo>
                  <a:pt x="425289" y="558698"/>
                </a:lnTo>
                <a:lnTo>
                  <a:pt x="431957" y="554412"/>
                </a:lnTo>
                <a:cubicBezTo>
                  <a:pt x="436376" y="551679"/>
                  <a:pt x="440491" y="548486"/>
                  <a:pt x="444244" y="544887"/>
                </a:cubicBezTo>
                <a:close/>
                <a:moveTo>
                  <a:pt x="742948" y="285997"/>
                </a:moveTo>
                <a:lnTo>
                  <a:pt x="638554" y="390296"/>
                </a:lnTo>
                <a:lnTo>
                  <a:pt x="638554" y="720623"/>
                </a:lnTo>
                <a:cubicBezTo>
                  <a:pt x="638735" y="720728"/>
                  <a:pt x="638944" y="720728"/>
                  <a:pt x="639125" y="720623"/>
                </a:cubicBezTo>
                <a:lnTo>
                  <a:pt x="742471" y="720623"/>
                </a:lnTo>
                <a:cubicBezTo>
                  <a:pt x="742471" y="720623"/>
                  <a:pt x="742948" y="720623"/>
                  <a:pt x="742948" y="720623"/>
                </a:cubicBezTo>
                <a:close/>
                <a:moveTo>
                  <a:pt x="750377" y="235991"/>
                </a:moveTo>
                <a:lnTo>
                  <a:pt x="774856" y="256946"/>
                </a:lnTo>
                <a:lnTo>
                  <a:pt x="771904" y="720623"/>
                </a:lnTo>
                <a:cubicBezTo>
                  <a:pt x="771856" y="736730"/>
                  <a:pt x="758864" y="749808"/>
                  <a:pt x="742757" y="749960"/>
                </a:cubicBezTo>
                <a:lnTo>
                  <a:pt x="639411" y="749960"/>
                </a:lnTo>
                <a:cubicBezTo>
                  <a:pt x="623228" y="749912"/>
                  <a:pt x="610122" y="736806"/>
                  <a:pt x="610074" y="720623"/>
                </a:cubicBezTo>
                <a:lnTo>
                  <a:pt x="610074" y="380390"/>
                </a:lnTo>
                <a:close/>
                <a:moveTo>
                  <a:pt x="807813" y="29966"/>
                </a:moveTo>
                <a:lnTo>
                  <a:pt x="736566" y="33299"/>
                </a:lnTo>
                <a:lnTo>
                  <a:pt x="663890" y="36728"/>
                </a:lnTo>
                <a:cubicBezTo>
                  <a:pt x="659442" y="36247"/>
                  <a:pt x="654984" y="37473"/>
                  <a:pt x="651413" y="40157"/>
                </a:cubicBezTo>
                <a:cubicBezTo>
                  <a:pt x="650450" y="41101"/>
                  <a:pt x="649707" y="42238"/>
                  <a:pt x="649222" y="43491"/>
                </a:cubicBezTo>
                <a:cubicBezTo>
                  <a:pt x="646936" y="48539"/>
                  <a:pt x="647793" y="51206"/>
                  <a:pt x="653984" y="57398"/>
                </a:cubicBezTo>
                <a:lnTo>
                  <a:pt x="666081" y="69685"/>
                </a:lnTo>
                <a:cubicBezTo>
                  <a:pt x="674463" y="78257"/>
                  <a:pt x="682940" y="86639"/>
                  <a:pt x="691132" y="94736"/>
                </a:cubicBezTo>
                <a:lnTo>
                  <a:pt x="701609" y="104927"/>
                </a:lnTo>
                <a:lnTo>
                  <a:pt x="390237" y="416395"/>
                </a:lnTo>
                <a:lnTo>
                  <a:pt x="249172" y="274758"/>
                </a:lnTo>
                <a:cubicBezTo>
                  <a:pt x="244057" y="269681"/>
                  <a:pt x="237142" y="266839"/>
                  <a:pt x="229931" y="266852"/>
                </a:cubicBezTo>
                <a:cubicBezTo>
                  <a:pt x="222787" y="266858"/>
                  <a:pt x="215929" y="269701"/>
                  <a:pt x="210881" y="274758"/>
                </a:cubicBezTo>
                <a:lnTo>
                  <a:pt x="36764" y="448685"/>
                </a:lnTo>
                <a:cubicBezTo>
                  <a:pt x="26353" y="459252"/>
                  <a:pt x="26353" y="476218"/>
                  <a:pt x="36764" y="486785"/>
                </a:cubicBezTo>
                <a:lnTo>
                  <a:pt x="44575" y="494595"/>
                </a:lnTo>
                <a:cubicBezTo>
                  <a:pt x="49623" y="499669"/>
                  <a:pt x="56471" y="502545"/>
                  <a:pt x="63625" y="502596"/>
                </a:cubicBezTo>
                <a:cubicBezTo>
                  <a:pt x="70797" y="502619"/>
                  <a:pt x="77674" y="499732"/>
                  <a:pt x="82675" y="494595"/>
                </a:cubicBezTo>
                <a:lnTo>
                  <a:pt x="229931" y="348101"/>
                </a:lnTo>
                <a:lnTo>
                  <a:pt x="370806" y="488975"/>
                </a:lnTo>
                <a:cubicBezTo>
                  <a:pt x="375854" y="494049"/>
                  <a:pt x="382703" y="496925"/>
                  <a:pt x="389856" y="496976"/>
                </a:cubicBezTo>
                <a:cubicBezTo>
                  <a:pt x="397019" y="496858"/>
                  <a:pt x="403848" y="493954"/>
                  <a:pt x="408906" y="488880"/>
                </a:cubicBezTo>
                <a:lnTo>
                  <a:pt x="747044" y="150647"/>
                </a:lnTo>
                <a:lnTo>
                  <a:pt x="794669" y="198272"/>
                </a:lnTo>
                <a:cubicBezTo>
                  <a:pt x="798479" y="202082"/>
                  <a:pt x="801146" y="204559"/>
                  <a:pt x="804194" y="204559"/>
                </a:cubicBezTo>
                <a:cubicBezTo>
                  <a:pt x="805965" y="204487"/>
                  <a:pt x="807699" y="203998"/>
                  <a:pt x="809242" y="203130"/>
                </a:cubicBezTo>
                <a:cubicBezTo>
                  <a:pt x="815395" y="199766"/>
                  <a:pt x="818776" y="192914"/>
                  <a:pt x="817719" y="185985"/>
                </a:cubicBezTo>
                <a:cubicBezTo>
                  <a:pt x="819053" y="157410"/>
                  <a:pt x="820386" y="128264"/>
                  <a:pt x="821815" y="100260"/>
                </a:cubicBezTo>
                <a:lnTo>
                  <a:pt x="824387" y="45396"/>
                </a:lnTo>
                <a:cubicBezTo>
                  <a:pt x="824863" y="36728"/>
                  <a:pt x="822291" y="34061"/>
                  <a:pt x="821434" y="33299"/>
                </a:cubicBezTo>
                <a:cubicBezTo>
                  <a:pt x="818243" y="30807"/>
                  <a:pt x="814223" y="29615"/>
                  <a:pt x="810194" y="29966"/>
                </a:cubicBezTo>
                <a:close/>
                <a:moveTo>
                  <a:pt x="807146" y="57"/>
                </a:moveTo>
                <a:lnTo>
                  <a:pt x="810004" y="57"/>
                </a:lnTo>
                <a:cubicBezTo>
                  <a:pt x="822053" y="-569"/>
                  <a:pt x="833797" y="3970"/>
                  <a:pt x="842294" y="12535"/>
                </a:cubicBezTo>
                <a:cubicBezTo>
                  <a:pt x="850542" y="21644"/>
                  <a:pt x="854495" y="33848"/>
                  <a:pt x="853152" y="46063"/>
                </a:cubicBezTo>
                <a:lnTo>
                  <a:pt x="850580" y="100927"/>
                </a:lnTo>
                <a:cubicBezTo>
                  <a:pt x="849247" y="129502"/>
                  <a:pt x="847818" y="158077"/>
                  <a:pt x="846580" y="186652"/>
                </a:cubicBezTo>
                <a:cubicBezTo>
                  <a:pt x="846618" y="199111"/>
                  <a:pt x="841884" y="211110"/>
                  <a:pt x="833340" y="220180"/>
                </a:cubicBezTo>
                <a:cubicBezTo>
                  <a:pt x="830302" y="223164"/>
                  <a:pt x="826872" y="225727"/>
                  <a:pt x="823148" y="227800"/>
                </a:cubicBezTo>
                <a:cubicBezTo>
                  <a:pt x="817338" y="231083"/>
                  <a:pt x="810775" y="232821"/>
                  <a:pt x="804098" y="232848"/>
                </a:cubicBezTo>
                <a:cubicBezTo>
                  <a:pt x="792497" y="232327"/>
                  <a:pt x="781629" y="227015"/>
                  <a:pt x="774095" y="218180"/>
                </a:cubicBezTo>
                <a:lnTo>
                  <a:pt x="747234" y="191319"/>
                </a:lnTo>
                <a:lnTo>
                  <a:pt x="429766" y="509168"/>
                </a:lnTo>
                <a:cubicBezTo>
                  <a:pt x="419221" y="519692"/>
                  <a:pt x="404944" y="525616"/>
                  <a:pt x="390046" y="525647"/>
                </a:cubicBezTo>
                <a:cubicBezTo>
                  <a:pt x="375168" y="525653"/>
                  <a:pt x="360910" y="519722"/>
                  <a:pt x="350422" y="509168"/>
                </a:cubicBezTo>
                <a:lnTo>
                  <a:pt x="229931" y="388677"/>
                </a:lnTo>
                <a:lnTo>
                  <a:pt x="103344" y="515264"/>
                </a:lnTo>
                <a:cubicBezTo>
                  <a:pt x="92904" y="525821"/>
                  <a:pt x="78665" y="531756"/>
                  <a:pt x="63815" y="531743"/>
                </a:cubicBezTo>
                <a:cubicBezTo>
                  <a:pt x="48937" y="531749"/>
                  <a:pt x="34678" y="525818"/>
                  <a:pt x="24191" y="515264"/>
                </a:cubicBezTo>
                <a:lnTo>
                  <a:pt x="16381" y="507454"/>
                </a:lnTo>
                <a:cubicBezTo>
                  <a:pt x="-5460" y="485588"/>
                  <a:pt x="-5460" y="450167"/>
                  <a:pt x="16381" y="428301"/>
                </a:cubicBezTo>
                <a:lnTo>
                  <a:pt x="190879" y="254375"/>
                </a:lnTo>
                <a:cubicBezTo>
                  <a:pt x="212777" y="232527"/>
                  <a:pt x="248229" y="232527"/>
                  <a:pt x="270127" y="254375"/>
                </a:cubicBezTo>
                <a:lnTo>
                  <a:pt x="390523" y="374866"/>
                </a:lnTo>
                <a:lnTo>
                  <a:pt x="660842" y="104356"/>
                </a:lnTo>
                <a:lnTo>
                  <a:pt x="645793" y="89116"/>
                </a:lnTo>
                <a:lnTo>
                  <a:pt x="633791" y="76924"/>
                </a:lnTo>
                <a:cubicBezTo>
                  <a:pt x="619408" y="62541"/>
                  <a:pt x="615789" y="46920"/>
                  <a:pt x="623314" y="30728"/>
                </a:cubicBezTo>
                <a:cubicBezTo>
                  <a:pt x="625276" y="26226"/>
                  <a:pt x="628057" y="22125"/>
                  <a:pt x="631505" y="18631"/>
                </a:cubicBezTo>
                <a:cubicBezTo>
                  <a:pt x="640049" y="10822"/>
                  <a:pt x="651270" y="6594"/>
                  <a:pt x="662842" y="6820"/>
                </a:cubicBezTo>
                <a:lnTo>
                  <a:pt x="735613" y="3391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405099" y="3238813"/>
            <a:ext cx="4715748" cy="86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远程控制与恶意行为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405099" y="4109786"/>
            <a:ext cx="4715748" cy="17784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恶意软件利用http协议接收服务器控制指令，实现远程控制、信息回传和本地恶意代码更新等行为。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60400" y="4065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恶意软件对用户的危害</a:t>
            </a:r>
            <a:endParaRPr kumimoji="1" lang="zh-CN" altLang="en-US"/>
          </a:p>
        </p:txBody>
      </p:sp>
      <p:cxnSp>
        <p:nvCxnSpPr>
          <p:cNvPr id="11" name="标题 1"/>
          <p:cNvCxnSpPr/>
          <p:nvPr/>
        </p:nvCxnSpPr>
        <p:spPr>
          <a:xfrm>
            <a:off x="660400" y="958850"/>
            <a:ext cx="11461750" cy="0"/>
          </a:xfrm>
          <a:prstGeom prst="line">
            <a:avLst/>
          </a:prstGeom>
          <a:noFill/>
          <a:ln w="28575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0"/>
            </a:gradFill>
            <a:miter/>
          </a:ln>
        </p:spPr>
      </p:cxnSp>
      <p:grpSp>
        <p:nvGrpSpPr>
          <p:cNvPr id="12" name="组合 11"/>
          <p:cNvGrpSpPr/>
          <p:nvPr/>
        </p:nvGrpSpPr>
        <p:grpSpPr>
          <a:xfrm>
            <a:off x="203200" y="561165"/>
            <a:ext cx="381000" cy="158750"/>
            <a:chOff x="203200" y="561165"/>
            <a:chExt cx="381000" cy="158750"/>
          </a:xfrm>
        </p:grpSpPr>
        <p:sp>
          <p:nvSpPr>
            <p:cNvPr id="13" name="标题 1"/>
            <p:cNvSpPr txBox="1"/>
            <p:nvPr/>
          </p:nvSpPr>
          <p:spPr>
            <a:xfrm>
              <a:off x="425450" y="561165"/>
              <a:ext cx="158750" cy="158750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203200" y="561165"/>
              <a:ext cx="158750" cy="158750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 l="2124" t="19545" r="2124" b="5778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-621952" y="5902880"/>
            <a:ext cx="13462438" cy="1783720"/>
          </a:xfrm>
          <a:prstGeom prst="cub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9525" cap="sq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70744" y="701087"/>
            <a:ext cx="10450513" cy="5455826"/>
          </a:xfrm>
          <a:prstGeom prst="roundRect">
            <a:avLst>
              <a:gd name="adj" fmla="val 8636"/>
            </a:avLst>
          </a:prstGeom>
          <a:solidFill>
            <a:schemeClr val="bg1">
              <a:alpha val="55000"/>
            </a:schemeClr>
          </a:solidFill>
          <a:ln w="12700" cap="sq">
            <a:solidFill>
              <a:schemeClr val="bg1">
                <a:alpha val="5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157436" y="934942"/>
            <a:ext cx="9877128" cy="4988116"/>
          </a:xfrm>
          <a:prstGeom prst="roundRect">
            <a:avLst>
              <a:gd name="adj" fmla="val 6229"/>
            </a:avLst>
          </a:prstGeom>
          <a:noFill/>
          <a:ln w="254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170568" y="278353"/>
            <a:ext cx="1850865" cy="20903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316B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437858" y="2537211"/>
            <a:ext cx="7316284" cy="22548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02FA7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文献综述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9739144">
            <a:off x="4271415" y="1548865"/>
            <a:ext cx="758046" cy="758046"/>
          </a:xfrm>
          <a:prstGeom prst="star4">
            <a:avLst>
              <a:gd name="adj" fmla="val 11335"/>
            </a:avLst>
          </a:prstGeom>
          <a:solidFill>
            <a:schemeClr val="accent2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8185140">
            <a:off x="10051533" y="4823109"/>
            <a:ext cx="626998" cy="62699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8748891" flipV="1">
            <a:off x="1545505" y="1402564"/>
            <a:ext cx="626998" cy="62699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407330" y="5256097"/>
            <a:ext cx="606241" cy="297751"/>
          </a:xfrm>
          <a:custGeom>
            <a:avLst/>
            <a:gdLst>
              <a:gd name="connsiteX0" fmla="*/ 0 w 606241"/>
              <a:gd name="connsiteY0" fmla="*/ 252032 h 297751"/>
              <a:gd name="connsiteX1" fmla="*/ 606241 w 606241"/>
              <a:gd name="connsiteY1" fmla="*/ 252032 h 297751"/>
              <a:gd name="connsiteX2" fmla="*/ 606241 w 606241"/>
              <a:gd name="connsiteY2" fmla="*/ 297751 h 297751"/>
              <a:gd name="connsiteX3" fmla="*/ 0 w 606241"/>
              <a:gd name="connsiteY3" fmla="*/ 297751 h 297751"/>
              <a:gd name="connsiteX4" fmla="*/ 1 w 606241"/>
              <a:gd name="connsiteY4" fmla="*/ 126016 h 297751"/>
              <a:gd name="connsiteX5" fmla="*/ 429874 w 606241"/>
              <a:gd name="connsiteY5" fmla="*/ 126016 h 297751"/>
              <a:gd name="connsiteX6" fmla="*/ 429874 w 606241"/>
              <a:gd name="connsiteY6" fmla="*/ 171735 h 297751"/>
              <a:gd name="connsiteX7" fmla="*/ 1 w 606241"/>
              <a:gd name="connsiteY7" fmla="*/ 171735 h 297751"/>
              <a:gd name="connsiteX8" fmla="*/ 1 w 606241"/>
              <a:gd name="connsiteY8" fmla="*/ 0 h 297751"/>
              <a:gd name="connsiteX9" fmla="*/ 429874 w 606241"/>
              <a:gd name="connsiteY9" fmla="*/ 0 h 297751"/>
              <a:gd name="connsiteX10" fmla="*/ 429874 w 606241"/>
              <a:gd name="connsiteY10" fmla="*/ 45719 h 297751"/>
              <a:gd name="connsiteX11" fmla="*/ 1 w 606241"/>
              <a:gd name="connsiteY11" fmla="*/ 45719 h 297751"/>
            </a:gdLst>
            <a:ahLst/>
            <a:cxnLst/>
            <a:rect l="l" t="t" r="r" b="b"/>
            <a:pathLst>
              <a:path w="606241" h="297751">
                <a:moveTo>
                  <a:pt x="0" y="252032"/>
                </a:moveTo>
                <a:lnTo>
                  <a:pt x="606241" y="252032"/>
                </a:lnTo>
                <a:lnTo>
                  <a:pt x="606241" y="297751"/>
                </a:lnTo>
                <a:lnTo>
                  <a:pt x="0" y="297751"/>
                </a:lnTo>
                <a:close/>
                <a:moveTo>
                  <a:pt x="1" y="126016"/>
                </a:moveTo>
                <a:lnTo>
                  <a:pt x="429874" y="126016"/>
                </a:lnTo>
                <a:lnTo>
                  <a:pt x="429874" y="171735"/>
                </a:lnTo>
                <a:lnTo>
                  <a:pt x="1" y="171735"/>
                </a:lnTo>
                <a:close/>
                <a:moveTo>
                  <a:pt x="1" y="0"/>
                </a:moveTo>
                <a:lnTo>
                  <a:pt x="429874" y="0"/>
                </a:lnTo>
                <a:lnTo>
                  <a:pt x="429874" y="45719"/>
                </a:lnTo>
                <a:lnTo>
                  <a:pt x="1" y="45719"/>
                </a:ln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 flipV="1">
            <a:off x="10171004" y="1276788"/>
            <a:ext cx="606241" cy="297751"/>
          </a:xfrm>
          <a:custGeom>
            <a:avLst/>
            <a:gdLst>
              <a:gd name="connsiteX0" fmla="*/ 429874 w 606241"/>
              <a:gd name="connsiteY0" fmla="*/ 45719 h 297751"/>
              <a:gd name="connsiteX1" fmla="*/ 1 w 606241"/>
              <a:gd name="connsiteY1" fmla="*/ 45719 h 297751"/>
              <a:gd name="connsiteX2" fmla="*/ 1 w 606241"/>
              <a:gd name="connsiteY2" fmla="*/ 0 h 297751"/>
              <a:gd name="connsiteX3" fmla="*/ 429874 w 606241"/>
              <a:gd name="connsiteY3" fmla="*/ 0 h 297751"/>
              <a:gd name="connsiteX4" fmla="*/ 429874 w 606241"/>
              <a:gd name="connsiteY4" fmla="*/ 171735 h 297751"/>
              <a:gd name="connsiteX5" fmla="*/ 1 w 606241"/>
              <a:gd name="connsiteY5" fmla="*/ 171735 h 297751"/>
              <a:gd name="connsiteX6" fmla="*/ 1 w 606241"/>
              <a:gd name="connsiteY6" fmla="*/ 126016 h 297751"/>
              <a:gd name="connsiteX7" fmla="*/ 429874 w 606241"/>
              <a:gd name="connsiteY7" fmla="*/ 126016 h 297751"/>
              <a:gd name="connsiteX8" fmla="*/ 606241 w 606241"/>
              <a:gd name="connsiteY8" fmla="*/ 297751 h 297751"/>
              <a:gd name="connsiteX9" fmla="*/ 0 w 606241"/>
              <a:gd name="connsiteY9" fmla="*/ 297751 h 297751"/>
              <a:gd name="connsiteX10" fmla="*/ 0 w 606241"/>
              <a:gd name="connsiteY10" fmla="*/ 252032 h 297751"/>
              <a:gd name="connsiteX11" fmla="*/ 606241 w 606241"/>
              <a:gd name="connsiteY11" fmla="*/ 252032 h 297751"/>
            </a:gdLst>
            <a:ahLst/>
            <a:cxnLst/>
            <a:rect l="l" t="t" r="r" b="b"/>
            <a:pathLst>
              <a:path w="606241" h="297751">
                <a:moveTo>
                  <a:pt x="429874" y="45719"/>
                </a:moveTo>
                <a:lnTo>
                  <a:pt x="1" y="45719"/>
                </a:lnTo>
                <a:lnTo>
                  <a:pt x="1" y="0"/>
                </a:lnTo>
                <a:lnTo>
                  <a:pt x="429874" y="0"/>
                </a:lnTo>
                <a:close/>
                <a:moveTo>
                  <a:pt x="429874" y="171735"/>
                </a:moveTo>
                <a:lnTo>
                  <a:pt x="1" y="171735"/>
                </a:lnTo>
                <a:lnTo>
                  <a:pt x="1" y="126016"/>
                </a:lnTo>
                <a:lnTo>
                  <a:pt x="429874" y="126016"/>
                </a:lnTo>
                <a:close/>
                <a:moveTo>
                  <a:pt x="606241" y="297751"/>
                </a:moveTo>
                <a:lnTo>
                  <a:pt x="0" y="297751"/>
                </a:lnTo>
                <a:lnTo>
                  <a:pt x="0" y="252032"/>
                </a:lnTo>
                <a:lnTo>
                  <a:pt x="606241" y="252032"/>
                </a:ln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860856" flipH="1">
            <a:off x="7309914" y="1548865"/>
            <a:ext cx="758046" cy="758046"/>
          </a:xfrm>
          <a:prstGeom prst="star4">
            <a:avLst>
              <a:gd name="adj" fmla="val 11335"/>
            </a:avLst>
          </a:prstGeom>
          <a:solidFill>
            <a:schemeClr val="accent2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638744" y="3142308"/>
            <a:ext cx="192118" cy="954652"/>
          </a:xfrm>
          <a:custGeom>
            <a:avLst/>
            <a:gdLst>
              <a:gd name="connsiteX0" fmla="*/ 96059 w 192118"/>
              <a:gd name="connsiteY0" fmla="*/ 762534 h 954652"/>
              <a:gd name="connsiteX1" fmla="*/ 192118 w 192118"/>
              <a:gd name="connsiteY1" fmla="*/ 858593 h 954652"/>
              <a:gd name="connsiteX2" fmla="*/ 96059 w 192118"/>
              <a:gd name="connsiteY2" fmla="*/ 954652 h 954652"/>
              <a:gd name="connsiteX3" fmla="*/ 0 w 192118"/>
              <a:gd name="connsiteY3" fmla="*/ 858593 h 954652"/>
              <a:gd name="connsiteX4" fmla="*/ 96059 w 192118"/>
              <a:gd name="connsiteY4" fmla="*/ 762534 h 954652"/>
              <a:gd name="connsiteX5" fmla="*/ 96059 w 192118"/>
              <a:gd name="connsiteY5" fmla="*/ 381267 h 954652"/>
              <a:gd name="connsiteX6" fmla="*/ 192118 w 192118"/>
              <a:gd name="connsiteY6" fmla="*/ 477326 h 954652"/>
              <a:gd name="connsiteX7" fmla="*/ 96059 w 192118"/>
              <a:gd name="connsiteY7" fmla="*/ 573385 h 954652"/>
              <a:gd name="connsiteX8" fmla="*/ 0 w 192118"/>
              <a:gd name="connsiteY8" fmla="*/ 477326 h 954652"/>
              <a:gd name="connsiteX9" fmla="*/ 96059 w 192118"/>
              <a:gd name="connsiteY9" fmla="*/ 381267 h 954652"/>
              <a:gd name="connsiteX10" fmla="*/ 96059 w 192118"/>
              <a:gd name="connsiteY10" fmla="*/ 0 h 954652"/>
              <a:gd name="connsiteX11" fmla="*/ 192118 w 192118"/>
              <a:gd name="connsiteY11" fmla="*/ 96059 h 954652"/>
              <a:gd name="connsiteX12" fmla="*/ 96059 w 192118"/>
              <a:gd name="connsiteY12" fmla="*/ 192118 h 954652"/>
              <a:gd name="connsiteX13" fmla="*/ 0 w 192118"/>
              <a:gd name="connsiteY13" fmla="*/ 96059 h 954652"/>
              <a:gd name="connsiteX14" fmla="*/ 96059 w 192118"/>
              <a:gd name="connsiteY14" fmla="*/ 0 h 954652"/>
            </a:gdLst>
            <a:ahLst/>
            <a:cxnLst/>
            <a:rect l="l" t="t" r="r" b="b"/>
            <a:pathLst>
              <a:path w="192118" h="954652">
                <a:moveTo>
                  <a:pt x="96059" y="762534"/>
                </a:moveTo>
                <a:cubicBezTo>
                  <a:pt x="149111" y="762534"/>
                  <a:pt x="192118" y="805541"/>
                  <a:pt x="192118" y="858593"/>
                </a:cubicBezTo>
                <a:cubicBezTo>
                  <a:pt x="192118" y="911645"/>
                  <a:pt x="149111" y="954652"/>
                  <a:pt x="96059" y="954652"/>
                </a:cubicBezTo>
                <a:cubicBezTo>
                  <a:pt x="43007" y="954652"/>
                  <a:pt x="0" y="911645"/>
                  <a:pt x="0" y="858593"/>
                </a:cubicBezTo>
                <a:cubicBezTo>
                  <a:pt x="0" y="805541"/>
                  <a:pt x="43007" y="762534"/>
                  <a:pt x="96059" y="762534"/>
                </a:cubicBezTo>
                <a:close/>
                <a:moveTo>
                  <a:pt x="96059" y="381267"/>
                </a:moveTo>
                <a:cubicBezTo>
                  <a:pt x="149111" y="381267"/>
                  <a:pt x="192118" y="424274"/>
                  <a:pt x="192118" y="477326"/>
                </a:cubicBezTo>
                <a:cubicBezTo>
                  <a:pt x="192118" y="530378"/>
                  <a:pt x="149111" y="573385"/>
                  <a:pt x="96059" y="573385"/>
                </a:cubicBezTo>
                <a:cubicBezTo>
                  <a:pt x="43007" y="573385"/>
                  <a:pt x="0" y="530378"/>
                  <a:pt x="0" y="477326"/>
                </a:cubicBezTo>
                <a:cubicBezTo>
                  <a:pt x="0" y="424274"/>
                  <a:pt x="43007" y="381267"/>
                  <a:pt x="96059" y="381267"/>
                </a:cubicBezTo>
                <a:close/>
                <a:moveTo>
                  <a:pt x="96059" y="0"/>
                </a:moveTo>
                <a:cubicBezTo>
                  <a:pt x="149111" y="0"/>
                  <a:pt x="192118" y="43007"/>
                  <a:pt x="192118" y="96059"/>
                </a:cubicBezTo>
                <a:cubicBezTo>
                  <a:pt x="192118" y="149111"/>
                  <a:pt x="149111" y="192118"/>
                  <a:pt x="96059" y="192118"/>
                </a:cubicBezTo>
                <a:cubicBezTo>
                  <a:pt x="43007" y="192118"/>
                  <a:pt x="0" y="149111"/>
                  <a:pt x="0" y="96059"/>
                </a:cubicBezTo>
                <a:cubicBezTo>
                  <a:pt x="0" y="43007"/>
                  <a:pt x="43007" y="0"/>
                  <a:pt x="96059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230256" y="3142308"/>
            <a:ext cx="192118" cy="954652"/>
          </a:xfrm>
          <a:custGeom>
            <a:avLst/>
            <a:gdLst>
              <a:gd name="connsiteX0" fmla="*/ 96059 w 192118"/>
              <a:gd name="connsiteY0" fmla="*/ 762534 h 954652"/>
              <a:gd name="connsiteX1" fmla="*/ 192118 w 192118"/>
              <a:gd name="connsiteY1" fmla="*/ 858593 h 954652"/>
              <a:gd name="connsiteX2" fmla="*/ 96059 w 192118"/>
              <a:gd name="connsiteY2" fmla="*/ 954652 h 954652"/>
              <a:gd name="connsiteX3" fmla="*/ 0 w 192118"/>
              <a:gd name="connsiteY3" fmla="*/ 858593 h 954652"/>
              <a:gd name="connsiteX4" fmla="*/ 96059 w 192118"/>
              <a:gd name="connsiteY4" fmla="*/ 762534 h 954652"/>
              <a:gd name="connsiteX5" fmla="*/ 96059 w 192118"/>
              <a:gd name="connsiteY5" fmla="*/ 381267 h 954652"/>
              <a:gd name="connsiteX6" fmla="*/ 192118 w 192118"/>
              <a:gd name="connsiteY6" fmla="*/ 477326 h 954652"/>
              <a:gd name="connsiteX7" fmla="*/ 96059 w 192118"/>
              <a:gd name="connsiteY7" fmla="*/ 573385 h 954652"/>
              <a:gd name="connsiteX8" fmla="*/ 0 w 192118"/>
              <a:gd name="connsiteY8" fmla="*/ 477326 h 954652"/>
              <a:gd name="connsiteX9" fmla="*/ 96059 w 192118"/>
              <a:gd name="connsiteY9" fmla="*/ 381267 h 954652"/>
              <a:gd name="connsiteX10" fmla="*/ 96059 w 192118"/>
              <a:gd name="connsiteY10" fmla="*/ 0 h 954652"/>
              <a:gd name="connsiteX11" fmla="*/ 192118 w 192118"/>
              <a:gd name="connsiteY11" fmla="*/ 96059 h 954652"/>
              <a:gd name="connsiteX12" fmla="*/ 96059 w 192118"/>
              <a:gd name="connsiteY12" fmla="*/ 192118 h 954652"/>
              <a:gd name="connsiteX13" fmla="*/ 0 w 192118"/>
              <a:gd name="connsiteY13" fmla="*/ 96059 h 954652"/>
              <a:gd name="connsiteX14" fmla="*/ 96059 w 192118"/>
              <a:gd name="connsiteY14" fmla="*/ 0 h 954652"/>
            </a:gdLst>
            <a:ahLst/>
            <a:cxnLst/>
            <a:rect l="l" t="t" r="r" b="b"/>
            <a:pathLst>
              <a:path w="192118" h="954652">
                <a:moveTo>
                  <a:pt x="96059" y="762534"/>
                </a:moveTo>
                <a:cubicBezTo>
                  <a:pt x="149111" y="762534"/>
                  <a:pt x="192118" y="805541"/>
                  <a:pt x="192118" y="858593"/>
                </a:cubicBezTo>
                <a:cubicBezTo>
                  <a:pt x="192118" y="911645"/>
                  <a:pt x="149111" y="954652"/>
                  <a:pt x="96059" y="954652"/>
                </a:cubicBezTo>
                <a:cubicBezTo>
                  <a:pt x="43007" y="954652"/>
                  <a:pt x="0" y="911645"/>
                  <a:pt x="0" y="858593"/>
                </a:cubicBezTo>
                <a:cubicBezTo>
                  <a:pt x="0" y="805541"/>
                  <a:pt x="43007" y="762534"/>
                  <a:pt x="96059" y="762534"/>
                </a:cubicBezTo>
                <a:close/>
                <a:moveTo>
                  <a:pt x="96059" y="381267"/>
                </a:moveTo>
                <a:cubicBezTo>
                  <a:pt x="149111" y="381267"/>
                  <a:pt x="192118" y="424274"/>
                  <a:pt x="192118" y="477326"/>
                </a:cubicBezTo>
                <a:cubicBezTo>
                  <a:pt x="192118" y="530378"/>
                  <a:pt x="149111" y="573385"/>
                  <a:pt x="96059" y="573385"/>
                </a:cubicBezTo>
                <a:cubicBezTo>
                  <a:pt x="43007" y="573385"/>
                  <a:pt x="0" y="530378"/>
                  <a:pt x="0" y="477326"/>
                </a:cubicBezTo>
                <a:cubicBezTo>
                  <a:pt x="0" y="424274"/>
                  <a:pt x="43007" y="381267"/>
                  <a:pt x="96059" y="381267"/>
                </a:cubicBezTo>
                <a:close/>
                <a:moveTo>
                  <a:pt x="96059" y="0"/>
                </a:moveTo>
                <a:cubicBezTo>
                  <a:pt x="149111" y="0"/>
                  <a:pt x="192118" y="43007"/>
                  <a:pt x="192118" y="96059"/>
                </a:cubicBezTo>
                <a:cubicBezTo>
                  <a:pt x="192118" y="149111"/>
                  <a:pt x="149111" y="192118"/>
                  <a:pt x="96059" y="192118"/>
                </a:cubicBezTo>
                <a:cubicBezTo>
                  <a:pt x="43007" y="192118"/>
                  <a:pt x="0" y="149111"/>
                  <a:pt x="0" y="96059"/>
                </a:cubicBezTo>
                <a:cubicBezTo>
                  <a:pt x="0" y="43007"/>
                  <a:pt x="43007" y="0"/>
                  <a:pt x="96059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3594445" y="5071133"/>
            <a:ext cx="5003110" cy="131327"/>
          </a:xfrm>
          <a:custGeom>
            <a:avLst/>
            <a:gdLst>
              <a:gd name="connsiteX0" fmla="*/ 0 w 5003110"/>
              <a:gd name="connsiteY0" fmla="*/ 116927 h 131327"/>
              <a:gd name="connsiteX1" fmla="*/ 5003110 w 5003110"/>
              <a:gd name="connsiteY1" fmla="*/ 116927 h 131327"/>
              <a:gd name="connsiteX2" fmla="*/ 5003110 w 5003110"/>
              <a:gd name="connsiteY2" fmla="*/ 131327 h 131327"/>
              <a:gd name="connsiteX3" fmla="*/ 0 w 5003110"/>
              <a:gd name="connsiteY3" fmla="*/ 131327 h 131327"/>
              <a:gd name="connsiteX4" fmla="*/ 0 w 5003110"/>
              <a:gd name="connsiteY4" fmla="*/ 0 h 131327"/>
              <a:gd name="connsiteX5" fmla="*/ 5003110 w 5003110"/>
              <a:gd name="connsiteY5" fmla="*/ 0 h 131327"/>
              <a:gd name="connsiteX6" fmla="*/ 5003110 w 5003110"/>
              <a:gd name="connsiteY6" fmla="*/ 14400 h 131327"/>
              <a:gd name="connsiteX7" fmla="*/ 0 w 5003110"/>
              <a:gd name="connsiteY7" fmla="*/ 14400 h 131327"/>
            </a:gdLst>
            <a:ahLst/>
            <a:cxnLst/>
            <a:rect l="l" t="t" r="r" b="b"/>
            <a:pathLst>
              <a:path w="5003110" h="131327">
                <a:moveTo>
                  <a:pt x="0" y="116927"/>
                </a:moveTo>
                <a:lnTo>
                  <a:pt x="5003110" y="116927"/>
                </a:lnTo>
                <a:lnTo>
                  <a:pt x="5003110" y="131327"/>
                </a:lnTo>
                <a:lnTo>
                  <a:pt x="0" y="131327"/>
                </a:lnTo>
                <a:close/>
                <a:moveTo>
                  <a:pt x="0" y="0"/>
                </a:moveTo>
                <a:lnTo>
                  <a:pt x="5003110" y="0"/>
                </a:lnTo>
                <a:lnTo>
                  <a:pt x="5003110" y="14400"/>
                </a:lnTo>
                <a:lnTo>
                  <a:pt x="0" y="1440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809233" y="4881255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2809233" y="5190612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2809233" y="5035933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859551" y="4881255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8859551" y="5190612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8859551" y="5035933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4998236" y="568977"/>
            <a:ext cx="2195528" cy="52637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81568" y="1617859"/>
            <a:ext cx="5124270" cy="4511479"/>
          </a:xfrm>
          <a:prstGeom prst="roundRect">
            <a:avLst>
              <a:gd name="adj" fmla="val 3193"/>
            </a:avLst>
          </a:prstGeom>
          <a:solidFill>
            <a:schemeClr val="bg1"/>
          </a:solidFill>
          <a:ln w="952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957704" y="2097348"/>
            <a:ext cx="4571999" cy="4401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2FA7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静态、动态和混合检测方法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957703" y="2560984"/>
            <a:ext cx="4572000" cy="31682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ts val="2160"/>
              </a:lnSpc>
            </a:pP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1.静态方法：从反编译的源代码中提取特征，检测效率高，可用于大规模检测，主要包含图方法（构建如控制流图、函数调用图等表示文件各部分关系，利用图卷积网络等获取结构特征分类，但现有图方法常忽略节点语义特征）、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基于语义特征的方法（提取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 APK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代码语义特征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）、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基于特征工程的方法（提取使用权限、意图等统计特征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）</a:t>
            </a:r>
            <a:r>
              <a:rPr kumimoji="1" lang="zh-CN" altLang="en-US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。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
2.动态方法：通过在实际或模拟环境运行 APK 文件提取特征获得行为模式，检测精度较高且能检测未知恶意软件，但检测过程复杂、需大量计算资源，且无法遍历所有执行路径易导致信息丢失</a:t>
            </a:r>
            <a:r>
              <a:rPr kumimoji="1" lang="zh-CN" altLang="en-US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。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
3.混合方法：集成静态和动态特征来全面描述应用程序。</a:t>
            </a:r>
            <a:endParaRPr kumimoji="1" lang="zh-CN" alt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2742712" y="1130300"/>
            <a:ext cx="1001982" cy="1001982"/>
          </a:xfrm>
          <a:prstGeom prst="ellipse">
            <a:avLst/>
          </a:prstGeom>
          <a:solidFill>
            <a:schemeClr val="accent1"/>
          </a:solidFill>
          <a:ln w="76200" cap="flat">
            <a:solidFill>
              <a:schemeClr val="accent1">
                <a:lumMod val="20000"/>
                <a:lumOff val="8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H="1" flipV="1">
            <a:off x="3023316" y="1418014"/>
            <a:ext cx="440775" cy="426554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394922" y="1617859"/>
            <a:ext cx="5124270" cy="4511479"/>
          </a:xfrm>
          <a:prstGeom prst="roundRect">
            <a:avLst>
              <a:gd name="adj" fmla="val 3193"/>
            </a:avLst>
          </a:prstGeom>
          <a:solidFill>
            <a:schemeClr val="bg1"/>
          </a:solidFill>
          <a:ln w="9525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671058" y="2097348"/>
            <a:ext cx="4571999" cy="4401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316B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基于机器学习的检测系统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671057" y="2560984"/>
            <a:ext cx="4572000" cy="31682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ts val="2160"/>
              </a:lnSpc>
            </a:pP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1.机器学习方法：传统算法如决策树、支持向量机、朴素贝叶斯等常用于安卓恶意软件检测。也有使用集成学习例如随机森林、AdaBoost等方法用于安卓恶意软件检测
2.深度学习方法：大量方法使用基于多层感知机、卷积神经网络、循环神经网络及其变体。多层感知机靠神经元权重传递信息，自动学复杂特征，输入层收APK特征向量，经隐藏层变换，输出层给预测结果。CNN 本用于图像识别，现可处理函数调用图等结构化数据，池化层降分辨率、减计算量，捕捉图结构信息识别恶意特征。RNN及其变体善处理序列数据，如API调用序列，捕捉时间依赖与长期记忆，预测软件恶意性。</a:t>
            </a:r>
            <a:endParaRPr kumimoji="1" lang="zh-CN" altLang="en-US" dirty="0"/>
          </a:p>
        </p:txBody>
      </p:sp>
      <p:sp>
        <p:nvSpPr>
          <p:cNvPr id="10" name="标题 1"/>
          <p:cNvSpPr txBox="1"/>
          <p:nvPr/>
        </p:nvSpPr>
        <p:spPr>
          <a:xfrm>
            <a:off x="8456066" y="1130300"/>
            <a:ext cx="1001982" cy="1001982"/>
          </a:xfrm>
          <a:prstGeom prst="ellipse">
            <a:avLst/>
          </a:prstGeom>
          <a:solidFill>
            <a:schemeClr val="accent2"/>
          </a:solidFill>
          <a:ln w="76200" cap="flat">
            <a:solidFill>
              <a:schemeClr val="accent2">
                <a:lumMod val="20000"/>
                <a:lumOff val="8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721812" y="1418014"/>
            <a:ext cx="470491" cy="426554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60400" y="4065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Android恶意软件检测方法分类</a:t>
            </a:r>
            <a:endParaRPr kumimoji="1" lang="zh-CN" altLang="en-US"/>
          </a:p>
        </p:txBody>
      </p:sp>
      <p:cxnSp>
        <p:nvCxnSpPr>
          <p:cNvPr id="13" name="标题 1"/>
          <p:cNvCxnSpPr/>
          <p:nvPr/>
        </p:nvCxnSpPr>
        <p:spPr>
          <a:xfrm>
            <a:off x="660400" y="958850"/>
            <a:ext cx="11461750" cy="0"/>
          </a:xfrm>
          <a:prstGeom prst="line">
            <a:avLst/>
          </a:prstGeom>
          <a:noFill/>
          <a:ln w="28575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0"/>
            </a:gradFill>
            <a:miter/>
          </a:ln>
        </p:spPr>
      </p:cxnSp>
      <p:grpSp>
        <p:nvGrpSpPr>
          <p:cNvPr id="14" name="组合 13"/>
          <p:cNvGrpSpPr/>
          <p:nvPr/>
        </p:nvGrpSpPr>
        <p:grpSpPr>
          <a:xfrm>
            <a:off x="203200" y="561165"/>
            <a:ext cx="381000" cy="158750"/>
            <a:chOff x="203200" y="561165"/>
            <a:chExt cx="381000" cy="158750"/>
          </a:xfrm>
        </p:grpSpPr>
        <p:sp>
          <p:nvSpPr>
            <p:cNvPr id="15" name="标题 1"/>
            <p:cNvSpPr txBox="1"/>
            <p:nvPr/>
          </p:nvSpPr>
          <p:spPr>
            <a:xfrm>
              <a:off x="425450" y="561165"/>
              <a:ext cx="158750" cy="158750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6" name="标题 1"/>
            <p:cNvSpPr txBox="1"/>
            <p:nvPr/>
          </p:nvSpPr>
          <p:spPr>
            <a:xfrm>
              <a:off x="203200" y="561165"/>
              <a:ext cx="158750" cy="158750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4300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5400000" flipH="1">
            <a:off x="1091254" y="1293273"/>
            <a:ext cx="1798545" cy="1798544"/>
          </a:xfrm>
          <a:prstGeom prst="blockArc">
            <a:avLst>
              <a:gd name="adj1" fmla="val 10800000"/>
              <a:gd name="adj2" fmla="val 0"/>
              <a:gd name="adj3" fmla="val 10062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alphaModFix/>
          </a:blip>
          <a:srcRect l="38579" t="4319" r="30496" b="4319"/>
          <a:stretch>
            <a:fillRect/>
          </a:stretch>
        </p:blipFill>
        <p:spPr>
          <a:xfrm>
            <a:off x="1083620" y="1287983"/>
            <a:ext cx="914576" cy="1803834"/>
          </a:xfrm>
          <a:custGeom>
            <a:avLst/>
            <a:gdLst/>
            <a:ahLst/>
            <a:cxnLst/>
            <a:rect l="l" t="t" r="r" b="b"/>
            <a:pathLst>
              <a:path w="914576" h="1803834">
                <a:moveTo>
                  <a:pt x="901918" y="0"/>
                </a:moveTo>
                <a:lnTo>
                  <a:pt x="914576" y="639"/>
                </a:lnTo>
                <a:lnTo>
                  <a:pt x="914576" y="1803195"/>
                </a:lnTo>
                <a:lnTo>
                  <a:pt x="901918" y="1803834"/>
                </a:lnTo>
                <a:cubicBezTo>
                  <a:pt x="403803" y="1803834"/>
                  <a:pt x="0" y="1400032"/>
                  <a:pt x="0" y="901917"/>
                </a:cubicBezTo>
                <a:cubicBezTo>
                  <a:pt x="0" y="403803"/>
                  <a:pt x="403803" y="0"/>
                  <a:pt x="90191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1355951" y="1547655"/>
            <a:ext cx="1284491" cy="1284491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782502" y="1990368"/>
            <a:ext cx="431390" cy="399066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066991" y="1990368"/>
            <a:ext cx="8028689" cy="84177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MalGenome 和 Drebin 是使用最广泛的数据集，但大多研究采用的数据是十多年前收集的，不能代表当前威胁态势，且 Drebin 数据集存在重复项、部分数据集缺少良性样本、存在数据类别不平衡等问题，这会导致模型验证出现偏差、结果可能有误导性等情况，还会增加建模复杂性。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066990" y="1518653"/>
            <a:ext cx="8028689" cy="42146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2FA7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过时数据集与威胁态势演变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5400000" flipH="1">
            <a:off x="1091254" y="3766183"/>
            <a:ext cx="1798545" cy="1798544"/>
          </a:xfrm>
          <a:prstGeom prst="blockArc">
            <a:avLst>
              <a:gd name="adj1" fmla="val 10800000"/>
              <a:gd name="adj2" fmla="val 0"/>
              <a:gd name="adj3" fmla="val 10062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alphaModFix/>
          </a:blip>
          <a:srcRect l="33093" r="33093"/>
          <a:stretch>
            <a:fillRect/>
          </a:stretch>
        </p:blipFill>
        <p:spPr>
          <a:xfrm>
            <a:off x="1083620" y="3760893"/>
            <a:ext cx="914576" cy="1803834"/>
          </a:xfrm>
          <a:custGeom>
            <a:avLst/>
            <a:gdLst/>
            <a:ahLst/>
            <a:cxnLst/>
            <a:rect l="l" t="t" r="r" b="b"/>
            <a:pathLst>
              <a:path w="914576" h="1803834">
                <a:moveTo>
                  <a:pt x="901918" y="0"/>
                </a:moveTo>
                <a:lnTo>
                  <a:pt x="914576" y="639"/>
                </a:lnTo>
                <a:lnTo>
                  <a:pt x="914576" y="1803195"/>
                </a:lnTo>
                <a:lnTo>
                  <a:pt x="901918" y="1803834"/>
                </a:lnTo>
                <a:cubicBezTo>
                  <a:pt x="403803" y="1803834"/>
                  <a:pt x="0" y="1400032"/>
                  <a:pt x="0" y="901917"/>
                </a:cubicBezTo>
                <a:cubicBezTo>
                  <a:pt x="0" y="403803"/>
                  <a:pt x="403803" y="0"/>
                  <a:pt x="90191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1" name="标题 1"/>
          <p:cNvSpPr txBox="1"/>
          <p:nvPr/>
        </p:nvSpPr>
        <p:spPr>
          <a:xfrm>
            <a:off x="1355951" y="4020565"/>
            <a:ext cx="1284491" cy="1284491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782502" y="4473973"/>
            <a:ext cx="431390" cy="377676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066991" y="4463278"/>
            <a:ext cx="8028689" cy="84177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多数恶意软件检测模型是静态模型，不随时间更新，而网络安全领域威胁形势不断演变，容易出现概念漂移，导致模型性能下降、过时，且目前多数研究提出的解决方案忽略此问题，未采取自适应措施，还存在破坏训练集和测试集历史一致性等验证缺陷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066990" y="3991563"/>
            <a:ext cx="8028689" cy="42146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2FA7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数据不平衡与概念漂移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60400" y="4065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数据集问题与挑战</a:t>
            </a:r>
            <a:endParaRPr kumimoji="1" lang="zh-CN" altLang="en-US"/>
          </a:p>
        </p:txBody>
      </p:sp>
      <p:cxnSp>
        <p:nvCxnSpPr>
          <p:cNvPr id="16" name="标题 1"/>
          <p:cNvCxnSpPr/>
          <p:nvPr/>
        </p:nvCxnSpPr>
        <p:spPr>
          <a:xfrm>
            <a:off x="660400" y="958850"/>
            <a:ext cx="11461750" cy="0"/>
          </a:xfrm>
          <a:prstGeom prst="line">
            <a:avLst/>
          </a:prstGeom>
          <a:noFill/>
          <a:ln w="28575" cap="sq"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0"/>
            </a:gradFill>
            <a:miter/>
          </a:ln>
        </p:spPr>
      </p:cxnSp>
      <p:grpSp>
        <p:nvGrpSpPr>
          <p:cNvPr id="17" name="组合 16"/>
          <p:cNvGrpSpPr/>
          <p:nvPr/>
        </p:nvGrpSpPr>
        <p:grpSpPr>
          <a:xfrm>
            <a:off x="203200" y="561165"/>
            <a:ext cx="381000" cy="158750"/>
            <a:chOff x="203200" y="561165"/>
            <a:chExt cx="381000" cy="158750"/>
          </a:xfrm>
        </p:grpSpPr>
        <p:sp>
          <p:nvSpPr>
            <p:cNvPr id="18" name="标题 1"/>
            <p:cNvSpPr txBox="1"/>
            <p:nvPr/>
          </p:nvSpPr>
          <p:spPr>
            <a:xfrm>
              <a:off x="425450" y="561165"/>
              <a:ext cx="158750" cy="158750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9" name="标题 1"/>
            <p:cNvSpPr txBox="1"/>
            <p:nvPr/>
          </p:nvSpPr>
          <p:spPr>
            <a:xfrm>
              <a:off x="203200" y="561165"/>
              <a:ext cx="158750" cy="158750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 l="2124" t="19545" r="2124" b="5778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-621952" y="5902880"/>
            <a:ext cx="13462438" cy="1783720"/>
          </a:xfrm>
          <a:prstGeom prst="cub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9525" cap="sq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70744" y="701087"/>
            <a:ext cx="10450513" cy="5455826"/>
          </a:xfrm>
          <a:prstGeom prst="roundRect">
            <a:avLst>
              <a:gd name="adj" fmla="val 8636"/>
            </a:avLst>
          </a:prstGeom>
          <a:solidFill>
            <a:schemeClr val="bg1">
              <a:alpha val="55000"/>
            </a:schemeClr>
          </a:solidFill>
          <a:ln w="12700" cap="sq">
            <a:solidFill>
              <a:schemeClr val="bg1">
                <a:alpha val="5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157436" y="934942"/>
            <a:ext cx="9877128" cy="4988116"/>
          </a:xfrm>
          <a:prstGeom prst="roundRect">
            <a:avLst>
              <a:gd name="adj" fmla="val 6229"/>
            </a:avLst>
          </a:prstGeom>
          <a:noFill/>
          <a:ln w="254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170568" y="278353"/>
            <a:ext cx="1850865" cy="20903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316B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437858" y="2537211"/>
            <a:ext cx="7316284" cy="22548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02FA7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论文主要研究内容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9739144">
            <a:off x="4271415" y="1548865"/>
            <a:ext cx="758046" cy="758046"/>
          </a:xfrm>
          <a:prstGeom prst="star4">
            <a:avLst>
              <a:gd name="adj" fmla="val 11335"/>
            </a:avLst>
          </a:prstGeom>
          <a:solidFill>
            <a:schemeClr val="accent2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8185140">
            <a:off x="10051533" y="4823109"/>
            <a:ext cx="626998" cy="62699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8748891" flipV="1">
            <a:off x="1545505" y="1402564"/>
            <a:ext cx="626998" cy="62699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407330" y="5256097"/>
            <a:ext cx="606241" cy="297751"/>
          </a:xfrm>
          <a:custGeom>
            <a:avLst/>
            <a:gdLst>
              <a:gd name="connsiteX0" fmla="*/ 0 w 606241"/>
              <a:gd name="connsiteY0" fmla="*/ 252032 h 297751"/>
              <a:gd name="connsiteX1" fmla="*/ 606241 w 606241"/>
              <a:gd name="connsiteY1" fmla="*/ 252032 h 297751"/>
              <a:gd name="connsiteX2" fmla="*/ 606241 w 606241"/>
              <a:gd name="connsiteY2" fmla="*/ 297751 h 297751"/>
              <a:gd name="connsiteX3" fmla="*/ 0 w 606241"/>
              <a:gd name="connsiteY3" fmla="*/ 297751 h 297751"/>
              <a:gd name="connsiteX4" fmla="*/ 1 w 606241"/>
              <a:gd name="connsiteY4" fmla="*/ 126016 h 297751"/>
              <a:gd name="connsiteX5" fmla="*/ 429874 w 606241"/>
              <a:gd name="connsiteY5" fmla="*/ 126016 h 297751"/>
              <a:gd name="connsiteX6" fmla="*/ 429874 w 606241"/>
              <a:gd name="connsiteY6" fmla="*/ 171735 h 297751"/>
              <a:gd name="connsiteX7" fmla="*/ 1 w 606241"/>
              <a:gd name="connsiteY7" fmla="*/ 171735 h 297751"/>
              <a:gd name="connsiteX8" fmla="*/ 1 w 606241"/>
              <a:gd name="connsiteY8" fmla="*/ 0 h 297751"/>
              <a:gd name="connsiteX9" fmla="*/ 429874 w 606241"/>
              <a:gd name="connsiteY9" fmla="*/ 0 h 297751"/>
              <a:gd name="connsiteX10" fmla="*/ 429874 w 606241"/>
              <a:gd name="connsiteY10" fmla="*/ 45719 h 297751"/>
              <a:gd name="connsiteX11" fmla="*/ 1 w 606241"/>
              <a:gd name="connsiteY11" fmla="*/ 45719 h 297751"/>
            </a:gdLst>
            <a:ahLst/>
            <a:cxnLst/>
            <a:rect l="l" t="t" r="r" b="b"/>
            <a:pathLst>
              <a:path w="606241" h="297751">
                <a:moveTo>
                  <a:pt x="0" y="252032"/>
                </a:moveTo>
                <a:lnTo>
                  <a:pt x="606241" y="252032"/>
                </a:lnTo>
                <a:lnTo>
                  <a:pt x="606241" y="297751"/>
                </a:lnTo>
                <a:lnTo>
                  <a:pt x="0" y="297751"/>
                </a:lnTo>
                <a:close/>
                <a:moveTo>
                  <a:pt x="1" y="126016"/>
                </a:moveTo>
                <a:lnTo>
                  <a:pt x="429874" y="126016"/>
                </a:lnTo>
                <a:lnTo>
                  <a:pt x="429874" y="171735"/>
                </a:lnTo>
                <a:lnTo>
                  <a:pt x="1" y="171735"/>
                </a:lnTo>
                <a:close/>
                <a:moveTo>
                  <a:pt x="1" y="0"/>
                </a:moveTo>
                <a:lnTo>
                  <a:pt x="429874" y="0"/>
                </a:lnTo>
                <a:lnTo>
                  <a:pt x="429874" y="45719"/>
                </a:lnTo>
                <a:lnTo>
                  <a:pt x="1" y="45719"/>
                </a:ln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 flipV="1">
            <a:off x="10171004" y="1276788"/>
            <a:ext cx="606241" cy="297751"/>
          </a:xfrm>
          <a:custGeom>
            <a:avLst/>
            <a:gdLst>
              <a:gd name="connsiteX0" fmla="*/ 429874 w 606241"/>
              <a:gd name="connsiteY0" fmla="*/ 45719 h 297751"/>
              <a:gd name="connsiteX1" fmla="*/ 1 w 606241"/>
              <a:gd name="connsiteY1" fmla="*/ 45719 h 297751"/>
              <a:gd name="connsiteX2" fmla="*/ 1 w 606241"/>
              <a:gd name="connsiteY2" fmla="*/ 0 h 297751"/>
              <a:gd name="connsiteX3" fmla="*/ 429874 w 606241"/>
              <a:gd name="connsiteY3" fmla="*/ 0 h 297751"/>
              <a:gd name="connsiteX4" fmla="*/ 429874 w 606241"/>
              <a:gd name="connsiteY4" fmla="*/ 171735 h 297751"/>
              <a:gd name="connsiteX5" fmla="*/ 1 w 606241"/>
              <a:gd name="connsiteY5" fmla="*/ 171735 h 297751"/>
              <a:gd name="connsiteX6" fmla="*/ 1 w 606241"/>
              <a:gd name="connsiteY6" fmla="*/ 126016 h 297751"/>
              <a:gd name="connsiteX7" fmla="*/ 429874 w 606241"/>
              <a:gd name="connsiteY7" fmla="*/ 126016 h 297751"/>
              <a:gd name="connsiteX8" fmla="*/ 606241 w 606241"/>
              <a:gd name="connsiteY8" fmla="*/ 297751 h 297751"/>
              <a:gd name="connsiteX9" fmla="*/ 0 w 606241"/>
              <a:gd name="connsiteY9" fmla="*/ 297751 h 297751"/>
              <a:gd name="connsiteX10" fmla="*/ 0 w 606241"/>
              <a:gd name="connsiteY10" fmla="*/ 252032 h 297751"/>
              <a:gd name="connsiteX11" fmla="*/ 606241 w 606241"/>
              <a:gd name="connsiteY11" fmla="*/ 252032 h 297751"/>
            </a:gdLst>
            <a:ahLst/>
            <a:cxnLst/>
            <a:rect l="l" t="t" r="r" b="b"/>
            <a:pathLst>
              <a:path w="606241" h="297751">
                <a:moveTo>
                  <a:pt x="429874" y="45719"/>
                </a:moveTo>
                <a:lnTo>
                  <a:pt x="1" y="45719"/>
                </a:lnTo>
                <a:lnTo>
                  <a:pt x="1" y="0"/>
                </a:lnTo>
                <a:lnTo>
                  <a:pt x="429874" y="0"/>
                </a:lnTo>
                <a:close/>
                <a:moveTo>
                  <a:pt x="429874" y="171735"/>
                </a:moveTo>
                <a:lnTo>
                  <a:pt x="1" y="171735"/>
                </a:lnTo>
                <a:lnTo>
                  <a:pt x="1" y="126016"/>
                </a:lnTo>
                <a:lnTo>
                  <a:pt x="429874" y="126016"/>
                </a:lnTo>
                <a:close/>
                <a:moveTo>
                  <a:pt x="606241" y="297751"/>
                </a:moveTo>
                <a:lnTo>
                  <a:pt x="0" y="297751"/>
                </a:lnTo>
                <a:lnTo>
                  <a:pt x="0" y="252032"/>
                </a:lnTo>
                <a:lnTo>
                  <a:pt x="606241" y="252032"/>
                </a:ln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860856" flipH="1">
            <a:off x="7309914" y="1548865"/>
            <a:ext cx="758046" cy="758046"/>
          </a:xfrm>
          <a:prstGeom prst="star4">
            <a:avLst>
              <a:gd name="adj" fmla="val 11335"/>
            </a:avLst>
          </a:prstGeom>
          <a:solidFill>
            <a:schemeClr val="accent2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638744" y="3142308"/>
            <a:ext cx="192118" cy="954652"/>
          </a:xfrm>
          <a:custGeom>
            <a:avLst/>
            <a:gdLst>
              <a:gd name="connsiteX0" fmla="*/ 96059 w 192118"/>
              <a:gd name="connsiteY0" fmla="*/ 762534 h 954652"/>
              <a:gd name="connsiteX1" fmla="*/ 192118 w 192118"/>
              <a:gd name="connsiteY1" fmla="*/ 858593 h 954652"/>
              <a:gd name="connsiteX2" fmla="*/ 96059 w 192118"/>
              <a:gd name="connsiteY2" fmla="*/ 954652 h 954652"/>
              <a:gd name="connsiteX3" fmla="*/ 0 w 192118"/>
              <a:gd name="connsiteY3" fmla="*/ 858593 h 954652"/>
              <a:gd name="connsiteX4" fmla="*/ 96059 w 192118"/>
              <a:gd name="connsiteY4" fmla="*/ 762534 h 954652"/>
              <a:gd name="connsiteX5" fmla="*/ 96059 w 192118"/>
              <a:gd name="connsiteY5" fmla="*/ 381267 h 954652"/>
              <a:gd name="connsiteX6" fmla="*/ 192118 w 192118"/>
              <a:gd name="connsiteY6" fmla="*/ 477326 h 954652"/>
              <a:gd name="connsiteX7" fmla="*/ 96059 w 192118"/>
              <a:gd name="connsiteY7" fmla="*/ 573385 h 954652"/>
              <a:gd name="connsiteX8" fmla="*/ 0 w 192118"/>
              <a:gd name="connsiteY8" fmla="*/ 477326 h 954652"/>
              <a:gd name="connsiteX9" fmla="*/ 96059 w 192118"/>
              <a:gd name="connsiteY9" fmla="*/ 381267 h 954652"/>
              <a:gd name="connsiteX10" fmla="*/ 96059 w 192118"/>
              <a:gd name="connsiteY10" fmla="*/ 0 h 954652"/>
              <a:gd name="connsiteX11" fmla="*/ 192118 w 192118"/>
              <a:gd name="connsiteY11" fmla="*/ 96059 h 954652"/>
              <a:gd name="connsiteX12" fmla="*/ 96059 w 192118"/>
              <a:gd name="connsiteY12" fmla="*/ 192118 h 954652"/>
              <a:gd name="connsiteX13" fmla="*/ 0 w 192118"/>
              <a:gd name="connsiteY13" fmla="*/ 96059 h 954652"/>
              <a:gd name="connsiteX14" fmla="*/ 96059 w 192118"/>
              <a:gd name="connsiteY14" fmla="*/ 0 h 954652"/>
            </a:gdLst>
            <a:ahLst/>
            <a:cxnLst/>
            <a:rect l="l" t="t" r="r" b="b"/>
            <a:pathLst>
              <a:path w="192118" h="954652">
                <a:moveTo>
                  <a:pt x="96059" y="762534"/>
                </a:moveTo>
                <a:cubicBezTo>
                  <a:pt x="149111" y="762534"/>
                  <a:pt x="192118" y="805541"/>
                  <a:pt x="192118" y="858593"/>
                </a:cubicBezTo>
                <a:cubicBezTo>
                  <a:pt x="192118" y="911645"/>
                  <a:pt x="149111" y="954652"/>
                  <a:pt x="96059" y="954652"/>
                </a:cubicBezTo>
                <a:cubicBezTo>
                  <a:pt x="43007" y="954652"/>
                  <a:pt x="0" y="911645"/>
                  <a:pt x="0" y="858593"/>
                </a:cubicBezTo>
                <a:cubicBezTo>
                  <a:pt x="0" y="805541"/>
                  <a:pt x="43007" y="762534"/>
                  <a:pt x="96059" y="762534"/>
                </a:cubicBezTo>
                <a:close/>
                <a:moveTo>
                  <a:pt x="96059" y="381267"/>
                </a:moveTo>
                <a:cubicBezTo>
                  <a:pt x="149111" y="381267"/>
                  <a:pt x="192118" y="424274"/>
                  <a:pt x="192118" y="477326"/>
                </a:cubicBezTo>
                <a:cubicBezTo>
                  <a:pt x="192118" y="530378"/>
                  <a:pt x="149111" y="573385"/>
                  <a:pt x="96059" y="573385"/>
                </a:cubicBezTo>
                <a:cubicBezTo>
                  <a:pt x="43007" y="573385"/>
                  <a:pt x="0" y="530378"/>
                  <a:pt x="0" y="477326"/>
                </a:cubicBezTo>
                <a:cubicBezTo>
                  <a:pt x="0" y="424274"/>
                  <a:pt x="43007" y="381267"/>
                  <a:pt x="96059" y="381267"/>
                </a:cubicBezTo>
                <a:close/>
                <a:moveTo>
                  <a:pt x="96059" y="0"/>
                </a:moveTo>
                <a:cubicBezTo>
                  <a:pt x="149111" y="0"/>
                  <a:pt x="192118" y="43007"/>
                  <a:pt x="192118" y="96059"/>
                </a:cubicBezTo>
                <a:cubicBezTo>
                  <a:pt x="192118" y="149111"/>
                  <a:pt x="149111" y="192118"/>
                  <a:pt x="96059" y="192118"/>
                </a:cubicBezTo>
                <a:cubicBezTo>
                  <a:pt x="43007" y="192118"/>
                  <a:pt x="0" y="149111"/>
                  <a:pt x="0" y="96059"/>
                </a:cubicBezTo>
                <a:cubicBezTo>
                  <a:pt x="0" y="43007"/>
                  <a:pt x="43007" y="0"/>
                  <a:pt x="96059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230256" y="3142308"/>
            <a:ext cx="192118" cy="954652"/>
          </a:xfrm>
          <a:custGeom>
            <a:avLst/>
            <a:gdLst>
              <a:gd name="connsiteX0" fmla="*/ 96059 w 192118"/>
              <a:gd name="connsiteY0" fmla="*/ 762534 h 954652"/>
              <a:gd name="connsiteX1" fmla="*/ 192118 w 192118"/>
              <a:gd name="connsiteY1" fmla="*/ 858593 h 954652"/>
              <a:gd name="connsiteX2" fmla="*/ 96059 w 192118"/>
              <a:gd name="connsiteY2" fmla="*/ 954652 h 954652"/>
              <a:gd name="connsiteX3" fmla="*/ 0 w 192118"/>
              <a:gd name="connsiteY3" fmla="*/ 858593 h 954652"/>
              <a:gd name="connsiteX4" fmla="*/ 96059 w 192118"/>
              <a:gd name="connsiteY4" fmla="*/ 762534 h 954652"/>
              <a:gd name="connsiteX5" fmla="*/ 96059 w 192118"/>
              <a:gd name="connsiteY5" fmla="*/ 381267 h 954652"/>
              <a:gd name="connsiteX6" fmla="*/ 192118 w 192118"/>
              <a:gd name="connsiteY6" fmla="*/ 477326 h 954652"/>
              <a:gd name="connsiteX7" fmla="*/ 96059 w 192118"/>
              <a:gd name="connsiteY7" fmla="*/ 573385 h 954652"/>
              <a:gd name="connsiteX8" fmla="*/ 0 w 192118"/>
              <a:gd name="connsiteY8" fmla="*/ 477326 h 954652"/>
              <a:gd name="connsiteX9" fmla="*/ 96059 w 192118"/>
              <a:gd name="connsiteY9" fmla="*/ 381267 h 954652"/>
              <a:gd name="connsiteX10" fmla="*/ 96059 w 192118"/>
              <a:gd name="connsiteY10" fmla="*/ 0 h 954652"/>
              <a:gd name="connsiteX11" fmla="*/ 192118 w 192118"/>
              <a:gd name="connsiteY11" fmla="*/ 96059 h 954652"/>
              <a:gd name="connsiteX12" fmla="*/ 96059 w 192118"/>
              <a:gd name="connsiteY12" fmla="*/ 192118 h 954652"/>
              <a:gd name="connsiteX13" fmla="*/ 0 w 192118"/>
              <a:gd name="connsiteY13" fmla="*/ 96059 h 954652"/>
              <a:gd name="connsiteX14" fmla="*/ 96059 w 192118"/>
              <a:gd name="connsiteY14" fmla="*/ 0 h 954652"/>
            </a:gdLst>
            <a:ahLst/>
            <a:cxnLst/>
            <a:rect l="l" t="t" r="r" b="b"/>
            <a:pathLst>
              <a:path w="192118" h="954652">
                <a:moveTo>
                  <a:pt x="96059" y="762534"/>
                </a:moveTo>
                <a:cubicBezTo>
                  <a:pt x="149111" y="762534"/>
                  <a:pt x="192118" y="805541"/>
                  <a:pt x="192118" y="858593"/>
                </a:cubicBezTo>
                <a:cubicBezTo>
                  <a:pt x="192118" y="911645"/>
                  <a:pt x="149111" y="954652"/>
                  <a:pt x="96059" y="954652"/>
                </a:cubicBezTo>
                <a:cubicBezTo>
                  <a:pt x="43007" y="954652"/>
                  <a:pt x="0" y="911645"/>
                  <a:pt x="0" y="858593"/>
                </a:cubicBezTo>
                <a:cubicBezTo>
                  <a:pt x="0" y="805541"/>
                  <a:pt x="43007" y="762534"/>
                  <a:pt x="96059" y="762534"/>
                </a:cubicBezTo>
                <a:close/>
                <a:moveTo>
                  <a:pt x="96059" y="381267"/>
                </a:moveTo>
                <a:cubicBezTo>
                  <a:pt x="149111" y="381267"/>
                  <a:pt x="192118" y="424274"/>
                  <a:pt x="192118" y="477326"/>
                </a:cubicBezTo>
                <a:cubicBezTo>
                  <a:pt x="192118" y="530378"/>
                  <a:pt x="149111" y="573385"/>
                  <a:pt x="96059" y="573385"/>
                </a:cubicBezTo>
                <a:cubicBezTo>
                  <a:pt x="43007" y="573385"/>
                  <a:pt x="0" y="530378"/>
                  <a:pt x="0" y="477326"/>
                </a:cubicBezTo>
                <a:cubicBezTo>
                  <a:pt x="0" y="424274"/>
                  <a:pt x="43007" y="381267"/>
                  <a:pt x="96059" y="381267"/>
                </a:cubicBezTo>
                <a:close/>
                <a:moveTo>
                  <a:pt x="96059" y="0"/>
                </a:moveTo>
                <a:cubicBezTo>
                  <a:pt x="149111" y="0"/>
                  <a:pt x="192118" y="43007"/>
                  <a:pt x="192118" y="96059"/>
                </a:cubicBezTo>
                <a:cubicBezTo>
                  <a:pt x="192118" y="149111"/>
                  <a:pt x="149111" y="192118"/>
                  <a:pt x="96059" y="192118"/>
                </a:cubicBezTo>
                <a:cubicBezTo>
                  <a:pt x="43007" y="192118"/>
                  <a:pt x="0" y="149111"/>
                  <a:pt x="0" y="96059"/>
                </a:cubicBezTo>
                <a:cubicBezTo>
                  <a:pt x="0" y="43007"/>
                  <a:pt x="43007" y="0"/>
                  <a:pt x="96059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3594445" y="5071133"/>
            <a:ext cx="5003110" cy="131327"/>
          </a:xfrm>
          <a:custGeom>
            <a:avLst/>
            <a:gdLst>
              <a:gd name="connsiteX0" fmla="*/ 0 w 5003110"/>
              <a:gd name="connsiteY0" fmla="*/ 116927 h 131327"/>
              <a:gd name="connsiteX1" fmla="*/ 5003110 w 5003110"/>
              <a:gd name="connsiteY1" fmla="*/ 116927 h 131327"/>
              <a:gd name="connsiteX2" fmla="*/ 5003110 w 5003110"/>
              <a:gd name="connsiteY2" fmla="*/ 131327 h 131327"/>
              <a:gd name="connsiteX3" fmla="*/ 0 w 5003110"/>
              <a:gd name="connsiteY3" fmla="*/ 131327 h 131327"/>
              <a:gd name="connsiteX4" fmla="*/ 0 w 5003110"/>
              <a:gd name="connsiteY4" fmla="*/ 0 h 131327"/>
              <a:gd name="connsiteX5" fmla="*/ 5003110 w 5003110"/>
              <a:gd name="connsiteY5" fmla="*/ 0 h 131327"/>
              <a:gd name="connsiteX6" fmla="*/ 5003110 w 5003110"/>
              <a:gd name="connsiteY6" fmla="*/ 14400 h 131327"/>
              <a:gd name="connsiteX7" fmla="*/ 0 w 5003110"/>
              <a:gd name="connsiteY7" fmla="*/ 14400 h 131327"/>
            </a:gdLst>
            <a:ahLst/>
            <a:cxnLst/>
            <a:rect l="l" t="t" r="r" b="b"/>
            <a:pathLst>
              <a:path w="5003110" h="131327">
                <a:moveTo>
                  <a:pt x="0" y="116927"/>
                </a:moveTo>
                <a:lnTo>
                  <a:pt x="5003110" y="116927"/>
                </a:lnTo>
                <a:lnTo>
                  <a:pt x="5003110" y="131327"/>
                </a:lnTo>
                <a:lnTo>
                  <a:pt x="0" y="131327"/>
                </a:lnTo>
                <a:close/>
                <a:moveTo>
                  <a:pt x="0" y="0"/>
                </a:moveTo>
                <a:lnTo>
                  <a:pt x="5003110" y="0"/>
                </a:lnTo>
                <a:lnTo>
                  <a:pt x="5003110" y="14400"/>
                </a:lnTo>
                <a:lnTo>
                  <a:pt x="0" y="1440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809233" y="4881255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2809233" y="5190612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2809233" y="5035933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859551" y="4881255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8859551" y="5190612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8859551" y="5035933"/>
            <a:ext cx="542925" cy="220164"/>
          </a:xfrm>
          <a:prstGeom prst="ellipse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4998236" y="568977"/>
            <a:ext cx="2195528" cy="52637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2FA7"/>
      </a:accent1>
      <a:accent2>
        <a:srgbClr val="316BFF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458</Words>
  <Application>Microsoft Office PowerPoint</Application>
  <PresentationFormat>宽屏</PresentationFormat>
  <Paragraphs>94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6" baseType="lpstr">
      <vt:lpstr>OPPOSans B</vt:lpstr>
      <vt:lpstr>OPPOSans H</vt:lpstr>
      <vt:lpstr>Source Han Sans</vt:lpstr>
      <vt:lpstr>OPPOSans L</vt:lpstr>
      <vt:lpstr>OPPOSans R</vt:lpstr>
      <vt:lpstr>Source Han Sans CN Bold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治丞 陈</cp:lastModifiedBy>
  <cp:revision>3</cp:revision>
  <dcterms:modified xsi:type="dcterms:W3CDTF">2025-01-04T05:11:38Z</dcterms:modified>
</cp:coreProperties>
</file>